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eg" ContentType="image/jpeg"/>
  <Default Extension="tiff" ContentType="image/tiff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wmf" ContentType="image/x-wm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347" r:id="rId3"/>
    <p:sldId id="310" r:id="rId4"/>
    <p:sldId id="259" r:id="rId5"/>
    <p:sldId id="319" r:id="rId6"/>
    <p:sldId id="320" r:id="rId7"/>
    <p:sldId id="292" r:id="rId8"/>
    <p:sldId id="295" r:id="rId9"/>
    <p:sldId id="293" r:id="rId10"/>
    <p:sldId id="294" r:id="rId11"/>
    <p:sldId id="299" r:id="rId12"/>
    <p:sldId id="330" r:id="rId13"/>
    <p:sldId id="335" r:id="rId14"/>
    <p:sldId id="337" r:id="rId15"/>
    <p:sldId id="261" r:id="rId16"/>
    <p:sldId id="313" r:id="rId17"/>
    <p:sldId id="265" r:id="rId18"/>
    <p:sldId id="266" r:id="rId19"/>
    <p:sldId id="257" r:id="rId20"/>
    <p:sldId id="300" r:id="rId21"/>
    <p:sldId id="315" r:id="rId22"/>
    <p:sldId id="274" r:id="rId23"/>
    <p:sldId id="353" r:id="rId24"/>
    <p:sldId id="296" r:id="rId25"/>
    <p:sldId id="314" r:id="rId26"/>
    <p:sldId id="349" r:id="rId27"/>
    <p:sldId id="350" r:id="rId28"/>
    <p:sldId id="352" r:id="rId29"/>
    <p:sldId id="351" r:id="rId30"/>
    <p:sldId id="298" r:id="rId31"/>
    <p:sldId id="328" r:id="rId32"/>
    <p:sldId id="306" r:id="rId33"/>
    <p:sldId id="329" r:id="rId34"/>
    <p:sldId id="348" r:id="rId35"/>
    <p:sldId id="346" r:id="rId36"/>
    <p:sldId id="344" r:id="rId37"/>
    <p:sldId id="276" r:id="rId38"/>
    <p:sldId id="323" r:id="rId39"/>
    <p:sldId id="278" r:id="rId40"/>
    <p:sldId id="280" r:id="rId41"/>
    <p:sldId id="289" r:id="rId42"/>
    <p:sldId id="290" r:id="rId43"/>
    <p:sldId id="325" r:id="rId44"/>
    <p:sldId id="327" r:id="rId45"/>
    <p:sldId id="324" r:id="rId46"/>
    <p:sldId id="340" r:id="rId47"/>
    <p:sldId id="342" r:id="rId48"/>
    <p:sldId id="343" r:id="rId49"/>
    <p:sldId id="301" r:id="rId50"/>
    <p:sldId id="338" r:id="rId5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1C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 autoAdjust="0"/>
    <p:restoredTop sz="93742"/>
  </p:normalViewPr>
  <p:slideViewPr>
    <p:cSldViewPr>
      <p:cViewPr>
        <p:scale>
          <a:sx n="100" d="100"/>
          <a:sy n="100" d="100"/>
        </p:scale>
        <p:origin x="2520" y="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2DD80-81F6-4710-9395-9B1190A33DA3}" type="datetimeFigureOut">
              <a:rPr lang="zh-TW" altLang="en-US" smtClean="0"/>
              <a:pPr/>
              <a:t>2018/5/3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654C7-0B57-4638-AC4B-58454B6793D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4861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654C7-0B57-4638-AC4B-58454B6793D6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44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744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14CD3C-C6A8-42D7-9604-6714F3C65283}" type="slidenum">
              <a:rPr lang="zh-TW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zh-TW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58BD535-E503-4C9E-ABB8-2BB25DF87974}" type="slidenum">
              <a:rPr lang="zh-TW" altLang="en-US" smtClean="0">
                <a:latin typeface="Arial" charset="0"/>
                <a:ea typeface="新細明體" charset="-120"/>
              </a:rPr>
              <a:pPr/>
              <a:t>9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4988"/>
            <a:ext cx="5486400" cy="411321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2E02017-2277-466F-BD2E-73EA1C916C3F}" type="slidenum">
              <a:rPr lang="zh-TW" altLang="en-US" smtClean="0">
                <a:latin typeface="Arial" charset="0"/>
                <a:ea typeface="新細明體" charset="-120"/>
              </a:rPr>
              <a:pPr/>
              <a:t>10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4988"/>
            <a:ext cx="5486400" cy="411321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54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754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7A1C44C-7D04-4BB4-B4A4-81DAA849B599}" type="slidenum">
              <a:rPr lang="zh-TW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zh-TW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26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8262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5B186BD-7DFE-4457-89A1-89167BAD9003}" type="slidenum">
              <a:rPr lang="zh-TW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zh-TW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654C7-0B57-4638-AC4B-58454B6793D6}" type="slidenum">
              <a:rPr lang="zh-TW" altLang="en-US" smtClean="0"/>
              <a:pPr/>
              <a:t>37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0392D-A794-472D-9F51-D2E2C969309A}" type="datetime1">
              <a:rPr lang="zh-TW" altLang="en-US" smtClean="0"/>
              <a:t>2018/5/3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41E93-D37A-4123-B73F-CF3725A2FC2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3789-789A-4905-9D49-A67623D6C836}" type="datetime1">
              <a:rPr lang="zh-TW" altLang="en-US" smtClean="0"/>
              <a:t>2018/5/3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41E93-D37A-4123-B73F-CF3725A2FC2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2ED3-523E-4AB1-8642-82FF94EE0DE4}" type="datetime1">
              <a:rPr lang="zh-TW" altLang="en-US" smtClean="0"/>
              <a:t>2018/5/3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41E93-D37A-4123-B73F-CF3725A2FC2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A4EF4-4E3D-4E64-9182-D47E4F928430}" type="datetime1">
              <a:rPr lang="zh-TW" altLang="en-US" smtClean="0"/>
              <a:t>2018/5/3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782CB-7C34-4411-B6BF-2F64B197A20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684213" y="476250"/>
            <a:ext cx="7773987" cy="561975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1A293-ACD5-44B5-AE33-1A7EB1D11D80}" type="datetime1">
              <a:rPr lang="zh-TW" altLang="en-US" smtClean="0"/>
              <a:t>2018/5/3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2CD7C-87EC-4F3E-ABB8-22D47E29352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7A29F-534F-44CE-A41A-F83F593DF572}" type="datetime1">
              <a:rPr lang="zh-TW" altLang="en-US" smtClean="0"/>
              <a:t>2018/5/3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41E93-D37A-4123-B73F-CF3725A2FC2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0378F-8006-4EF7-969A-C758DCEABFF2}" type="datetime1">
              <a:rPr lang="zh-TW" altLang="en-US" smtClean="0"/>
              <a:t>2018/5/3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41E93-D37A-4123-B73F-CF3725A2FC2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E306-4851-4D3E-B588-BEE897EE47DF}" type="datetime1">
              <a:rPr lang="zh-TW" altLang="en-US" smtClean="0"/>
              <a:t>2018/5/3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41E93-D37A-4123-B73F-CF3725A2FC2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F0588-02A2-43A2-9E78-E394EFD51C65}" type="datetime1">
              <a:rPr lang="zh-TW" altLang="en-US" smtClean="0"/>
              <a:t>2018/5/3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41E93-D37A-4123-B73F-CF3725A2FC2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D58A-96B1-406D-B070-38DB200ADA72}" type="datetime1">
              <a:rPr lang="zh-TW" altLang="en-US" smtClean="0"/>
              <a:t>2018/5/3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41E93-D37A-4123-B73F-CF3725A2FC2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A3D59-C705-425B-AA84-52EEBFC4C753}" type="datetime1">
              <a:rPr lang="zh-TW" altLang="en-US" smtClean="0"/>
              <a:t>2018/5/3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41E93-D37A-4123-B73F-CF3725A2FC2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CAD35-3D6D-4B7D-9E6A-029814551C0C}" type="datetime1">
              <a:rPr lang="zh-TW" altLang="en-US" smtClean="0"/>
              <a:t>2018/5/3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41E93-D37A-4123-B73F-CF3725A2FC2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DC4-288F-4C2D-9B16-BCCDD7065656}" type="datetime1">
              <a:rPr lang="zh-TW" altLang="en-US" smtClean="0"/>
              <a:t>2018/5/3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41E93-D37A-4123-B73F-CF3725A2FC2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831F8-C6D1-4844-9792-D0FD5DB5B7C7}" type="datetime1">
              <a:rPr lang="zh-TW" altLang="en-US" smtClean="0"/>
              <a:t>2018/5/3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41E93-D37A-4123-B73F-CF3725A2FC2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0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2.tif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tif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5.xml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tif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tif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tif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2.gi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33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5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5.JPG"/><Relationship Id="rId3" Type="http://schemas.openxmlformats.org/officeDocument/2006/relationships/image" Target="../media/image46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7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.tw/url?sa=i&amp;rct=j&amp;q=&amp;esrc=s&amp;source=images&amp;cd=&amp;cad=rja&amp;uact=8&amp;ved=0ahUKEwionJ3vhr7MAhVHv5QKHaU1DVAQjRwIBw&amp;url=http://www.stylecraze.com/articles/effective-home-remedies-for-edema/&amp;psig=AFQjCNGSMnltpUIpyRicIYKS-fon8Pf_Cw&amp;ust=1462369930275908" TargetMode="External"/><Relationship Id="rId3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.tw/url?sa=i&amp;rct=j&amp;q=&amp;esrc=s&amp;source=images&amp;cd=&amp;cad=rja&amp;uact=8&amp;ved=0ahUKEwj8-JW4h77MAhWBSJQKHQWpBUwQjRwIBw&amp;url=http://www.epainassist.com/heat-related-illness/heat-rash-or-prickly-heat-or-miliaria&amp;psig=AFQjCNGm1Al6fbpadXFTlbnsbkyjJDgQ4w&amp;ust=1462370118646600" TargetMode="External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google.com.tw/url?sa=i&amp;rct=j&amp;q=&amp;esrc=s&amp;source=images&amp;cd=&amp;cad=rja&amp;uact=8&amp;ved=0ahUKEwiG1pu9ir7MAhVBrpQKHWVtDhkQjRwIBw&amp;url=http://www.apki.or.id/gangguan-kesehatan-akibat-suhu-yang-panas/&amp;psig=AFQjCNG5Nsi_R2aNxJmym_hS7tAUfH4JTg&amp;ust=1462370865128551" TargetMode="External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.tw/url?sa=i&amp;rct=j&amp;q=&amp;esrc=s&amp;source=images&amp;cd=&amp;cad=rja&amp;uact=8&amp;ved=0ahUKEwic8-nRib7MAhVDHJQKHUnzD5MQjRwIBw&amp;url=http://www.bazhua.org/muscle-cramp/&amp;psig=AFQjCNGQtG-4vZIUZLIYc08Kgvx_KoKREg&amp;ust=1462370654135984" TargetMode="External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1470025"/>
          </a:xfrm>
        </p:spPr>
        <p:txBody>
          <a:bodyPr>
            <a:normAutofit/>
          </a:bodyPr>
          <a:lstStyle/>
          <a:p>
            <a:r>
              <a:rPr lang="zh-TW" altLang="en-US" sz="8000" b="1" dirty="0" smtClean="0">
                <a:latin typeface="微軟正黑體" pitchFamily="34" charset="-120"/>
                <a:ea typeface="微軟正黑體" pitchFamily="34" charset="-120"/>
              </a:rPr>
              <a:t>防治中暑</a:t>
            </a:r>
            <a:endParaRPr lang="zh-TW" altLang="en-US" sz="8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915816" y="3886200"/>
            <a:ext cx="4856584" cy="1752600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國軍桃園總醫院</a:t>
            </a:r>
            <a:endParaRPr lang="en-US" altLang="zh-TW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內科部 腎臟科</a:t>
            </a:r>
            <a:endParaRPr lang="en-US" altLang="zh-TW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吳坤霖 </a:t>
            </a:r>
            <a:r>
              <a:rPr lang="zh-TW" altLang="en-US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醫師</a:t>
            </a:r>
            <a:endParaRPr lang="en-US" altLang="zh-TW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/>
          </a:p>
        </p:txBody>
      </p:sp>
      <p:pic>
        <p:nvPicPr>
          <p:cNvPr id="4" name="Picture 20" descr="國軍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005064"/>
            <a:ext cx="1512193" cy="1512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60648"/>
            <a:ext cx="77724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zh-TW" altLang="en-US" sz="5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熱中暑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00213"/>
            <a:ext cx="8659813" cy="48942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熱傷害中最為嚴重，臨床上診斷依據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altLang="zh-TW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嚴重高體溫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中心體溫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&gt;40ºC)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altLang="zh-TW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中樞神經異常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包括躁動、抽搐、昏迷等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altLang="zh-TW" sz="2650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zh-TW" altLang="en-US" sz="2650" dirty="0" smtClean="0">
                <a:latin typeface="微軟正黑體" pitchFamily="34" charset="-120"/>
                <a:ea typeface="微軟正黑體" pitchFamily="34" charset="-120"/>
              </a:rPr>
              <a:t>分為</a:t>
            </a:r>
            <a:r>
              <a:rPr lang="en-US" altLang="zh-TW" sz="2650" dirty="0" smtClean="0"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–"/>
              <a:defRPr/>
            </a:pPr>
            <a:r>
              <a:rPr lang="en-US" altLang="zh-TW" sz="2650" b="1" dirty="0" smtClean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2650" b="1" dirty="0" smtClean="0">
                <a:latin typeface="微軟正黑體" pitchFamily="34" charset="-120"/>
                <a:ea typeface="微軟正黑體" pitchFamily="34" charset="-120"/>
              </a:rPr>
              <a:t>傳統型中暑</a:t>
            </a:r>
            <a:r>
              <a:rPr lang="en-US" altLang="zh-TW" sz="2650" dirty="0" smtClean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2650" dirty="0" smtClean="0">
                <a:latin typeface="微軟正黑體" pitchFamily="34" charset="-120"/>
                <a:ea typeface="微軟正黑體" pitchFamily="34" charset="-120"/>
              </a:rPr>
              <a:t>是因</a:t>
            </a:r>
            <a:r>
              <a:rPr lang="zh-TW" altLang="en-US" sz="265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熱排除不良</a:t>
            </a:r>
            <a:r>
              <a:rPr lang="zh-TW" altLang="en-US" sz="2650" dirty="0" smtClean="0">
                <a:latin typeface="微軟正黑體" pitchFamily="34" charset="-120"/>
                <a:ea typeface="微軟正黑體" pitchFamily="34" charset="-120"/>
              </a:rPr>
              <a:t>所致。多發生於老年人或有慢性疾病者，常在服用一些抑制排汗的藥物或利尿劑。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–"/>
              <a:defRPr/>
            </a:pPr>
            <a:r>
              <a:rPr lang="en-US" altLang="zh-TW" sz="2650" b="1" dirty="0" smtClean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2650" b="1" dirty="0" smtClean="0">
                <a:latin typeface="微軟正黑體" pitchFamily="34" charset="-120"/>
                <a:ea typeface="微軟正黑體" pitchFamily="34" charset="-120"/>
              </a:rPr>
              <a:t>運動型中暑</a:t>
            </a:r>
            <a:r>
              <a:rPr lang="en-US" altLang="zh-TW" sz="2650" dirty="0" smtClean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2650" dirty="0" smtClean="0">
                <a:latin typeface="微軟正黑體" pitchFamily="34" charset="-120"/>
                <a:ea typeface="微軟正黑體" pitchFamily="34" charset="-120"/>
              </a:rPr>
              <a:t>是</a:t>
            </a:r>
            <a:r>
              <a:rPr lang="zh-TW" altLang="en-US" sz="265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內源性的熱產生過多超過排熱</a:t>
            </a:r>
            <a:r>
              <a:rPr lang="zh-TW" altLang="en-US" sz="2650" dirty="0" smtClean="0">
                <a:latin typeface="微軟正黑體" pitchFamily="34" charset="-120"/>
                <a:ea typeface="微軟正黑體" pitchFamily="34" charset="-120"/>
              </a:rPr>
              <a:t>所致。多發生於健康的年輕人在激烈的勞動或運動</a:t>
            </a:r>
            <a:r>
              <a:rPr lang="en-US" altLang="zh-TW" sz="265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650" dirty="0" smtClean="0">
                <a:latin typeface="微軟正黑體" pitchFamily="34" charset="-120"/>
                <a:ea typeface="微軟正黑體" pitchFamily="34" charset="-120"/>
              </a:rPr>
              <a:t>如長途行軍</a:t>
            </a:r>
            <a:r>
              <a:rPr lang="en-US" altLang="zh-TW" sz="265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650" dirty="0" smtClean="0">
                <a:latin typeface="微軟正黑體" pitchFamily="34" charset="-120"/>
                <a:ea typeface="微軟正黑體" pitchFamily="34" charset="-120"/>
              </a:rPr>
              <a:t>時發生。高機率合併橫紋肌溶解症導致腎衰竭。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–"/>
              <a:defRPr/>
            </a:pPr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中暑的診斷很簡單：</a:t>
            </a:r>
            <a:b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一個過去健康的人長時間暴露在炎熱環境下而昏厥，其</a:t>
            </a:r>
            <a:r>
              <a:rPr lang="zh-TW" altLang="en-US" sz="4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直腸溫度高於 </a:t>
            </a:r>
            <a:r>
              <a:rPr lang="en-US" altLang="zh-TW" sz="4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40.6℃</a:t>
            </a: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基本上就可以確定診斷中暑</a:t>
            </a:r>
          </a:p>
          <a:p>
            <a:pPr>
              <a:buNone/>
            </a:pPr>
            <a:endParaRPr lang="zh-TW" alt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60648"/>
            <a:ext cx="77724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zh-TW" altLang="en-US" sz="5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熱中暑</a:t>
            </a:r>
            <a:endParaRPr lang="zh-TW" altLang="en-US" sz="54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71500" y="5085184"/>
            <a:ext cx="8072438" cy="1214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死亡率</a:t>
            </a:r>
            <a:r>
              <a:rPr lang="fr-FR" altLang="zh-TW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fr-FR" altLang="zh-TW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10-50% </a:t>
            </a:r>
          </a:p>
          <a:p>
            <a:pPr algn="ctr">
              <a:defRPr/>
            </a:pPr>
            <a:r>
              <a:rPr lang="zh-TW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神經後遺症</a:t>
            </a:r>
            <a:r>
              <a:rPr lang="fr-FR" altLang="zh-TW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fr-FR" altLang="zh-TW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20-30%</a:t>
            </a:r>
            <a:r>
              <a:rPr lang="fr-FR" altLang="zh-TW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>
          <a:xfrm>
            <a:off x="611559" y="333375"/>
            <a:ext cx="7959353" cy="998538"/>
          </a:xfrm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zh-TW" altLang="en-US" sz="5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橫紋肌溶解症</a:t>
            </a:r>
          </a:p>
        </p:txBody>
      </p:sp>
      <p:sp>
        <p:nvSpPr>
          <p:cNvPr id="7171" name="內容版面配置區 2"/>
          <p:cNvSpPr>
            <a:spLocks noGrp="1"/>
          </p:cNvSpPr>
          <p:nvPr>
            <p:ph idx="1"/>
          </p:nvPr>
        </p:nvSpPr>
        <p:spPr>
          <a:xfrm>
            <a:off x="684213" y="1628775"/>
            <a:ext cx="8229600" cy="4381500"/>
          </a:xfrm>
        </p:spPr>
        <p:txBody>
          <a:bodyPr/>
          <a:lstStyle/>
          <a:p>
            <a:pPr eaLnBrk="1" hangingPunct="1"/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橫紋肌細胞受到傷害，造成細胞內的物質大量流入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血液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</a:t>
            </a:r>
            <a:r>
              <a:rPr lang="zh-TW" altLang="en-US" sz="2800" dirty="0" smtClean="0">
                <a:latin typeface="新細明體"/>
                <a:ea typeface="新細明體"/>
              </a:rPr>
              <a:t>，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對身體組織產生毒性，並且引發一連串有毒的生化反應。</a:t>
            </a:r>
            <a:endParaRPr lang="zh-TW" altLang="en-US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56C74-F9DB-4699-8EC1-B876C06D4ABC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  <p:pic>
        <p:nvPicPr>
          <p:cNvPr id="7" name="Picture 4" descr="2184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4" y="2861298"/>
            <a:ext cx="3382135" cy="3809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513826" y="3140967"/>
            <a:ext cx="1584325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2000" b="1" dirty="0"/>
              <a:t>毒素進入血管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305988" y="3817456"/>
            <a:ext cx="1223963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2000" b="1" dirty="0"/>
              <a:t>受損的肌肉細胞</a:t>
            </a:r>
          </a:p>
        </p:txBody>
      </p:sp>
      <p:pic>
        <p:nvPicPr>
          <p:cNvPr id="10" name="Picture 7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337" y="3645024"/>
            <a:ext cx="2455646" cy="2501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25" y="3645024"/>
            <a:ext cx="1667793" cy="2501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053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zh-TW" altLang="en-US" sz="5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致病原因</a:t>
            </a:r>
          </a:p>
        </p:txBody>
      </p:sp>
      <p:sp>
        <p:nvSpPr>
          <p:cNvPr id="12291" name="內容版面配置區 2"/>
          <p:cNvSpPr>
            <a:spLocks noGrp="1"/>
          </p:cNvSpPr>
          <p:nvPr>
            <p:ph idx="1"/>
          </p:nvPr>
        </p:nvSpPr>
        <p:spPr>
          <a:xfrm>
            <a:off x="611188" y="1700213"/>
            <a:ext cx="3671887" cy="4525962"/>
          </a:xfrm>
        </p:spPr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外傷及壓砸傷</a:t>
            </a:r>
          </a:p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過度的運動</a:t>
            </a:r>
          </a:p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肌肉血管的阻塞</a:t>
            </a:r>
          </a:p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感染</a:t>
            </a:r>
          </a:p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電擊傷害</a:t>
            </a:r>
          </a:p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藥物與肌肉毒素</a:t>
            </a:r>
          </a:p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酗酒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C502DC-D135-4244-B552-87797F92E939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  <p:sp>
        <p:nvSpPr>
          <p:cNvPr id="12294" name="內容版面配置區 2"/>
          <p:cNvSpPr>
            <a:spLocks/>
          </p:cNvSpPr>
          <p:nvPr/>
        </p:nvSpPr>
        <p:spPr bwMode="auto">
          <a:xfrm>
            <a:off x="4716463" y="1700213"/>
            <a:ext cx="3671887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kumimoji="0"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電解質失衡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kumimoji="0"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惡性高溫症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kumimoji="0"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抗神經病藥物症候群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kumimoji="0"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大量輸血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kumimoji="0"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自體免疫疾病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kumimoji="0"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遺傳基因異常</a:t>
            </a:r>
          </a:p>
        </p:txBody>
      </p:sp>
    </p:spTree>
    <p:extLst>
      <p:ext uri="{BB962C8B-B14F-4D97-AF65-F5344CB8AC3E}">
        <p14:creationId xmlns:p14="http://schemas.microsoft.com/office/powerpoint/2010/main" val="388904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>
          <a:xfrm>
            <a:off x="683568" y="333375"/>
            <a:ext cx="7920880" cy="1008063"/>
          </a:xfrm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zh-TW" altLang="en-US" sz="5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過度的運動</a:t>
            </a:r>
          </a:p>
        </p:txBody>
      </p:sp>
      <p:sp>
        <p:nvSpPr>
          <p:cNvPr id="14339" name="內容版面配置區 2"/>
          <p:cNvSpPr>
            <a:spLocks noGrp="1"/>
          </p:cNvSpPr>
          <p:nvPr>
            <p:ph idx="1"/>
          </p:nvPr>
        </p:nvSpPr>
        <p:spPr>
          <a:xfrm>
            <a:off x="900113" y="1341438"/>
            <a:ext cx="7488237" cy="4751387"/>
          </a:xfrm>
        </p:spPr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肌肉疲勞可能引發橫紋肌溶解症的產生，特別是在未曾受過專業訓練的年輕人身上。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Arial" charset="0"/>
              <a:buNone/>
            </a:pPr>
            <a:endParaRPr lang="zh-TW" altLang="en-US" sz="2000" dirty="0" smtClean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25EFD0-7E00-4521-B884-E7AF376782DD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  <p:pic>
        <p:nvPicPr>
          <p:cNvPr id="14342" name="Picture 12" descr="p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149600"/>
            <a:ext cx="7561262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2386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75" name="文字方塊 118"/>
          <p:cNvSpPr txBox="1">
            <a:spLocks noChangeArrowheads="1"/>
          </p:cNvSpPr>
          <p:nvPr/>
        </p:nvSpPr>
        <p:spPr bwMode="auto">
          <a:xfrm>
            <a:off x="7127875" y="0"/>
            <a:ext cx="2016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2400" b="1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疾病嚴重度</a:t>
            </a:r>
            <a:r>
              <a:rPr kumimoji="0" lang="en-US" altLang="zh-TW" sz="2400" b="1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 </a:t>
            </a:r>
            <a:endParaRPr kumimoji="0" lang="zh-TW" altLang="en-US" sz="2400" b="1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endParaRPr>
          </a:p>
        </p:txBody>
      </p:sp>
      <p:grpSp>
        <p:nvGrpSpPr>
          <p:cNvPr id="65" name="群組 64"/>
          <p:cNvGrpSpPr/>
          <p:nvPr/>
        </p:nvGrpSpPr>
        <p:grpSpPr>
          <a:xfrm>
            <a:off x="395535" y="188640"/>
            <a:ext cx="8147051" cy="6149975"/>
            <a:chOff x="241299" y="549275"/>
            <a:chExt cx="8147051" cy="6149975"/>
          </a:xfrm>
        </p:grpSpPr>
        <p:sp>
          <p:nvSpPr>
            <p:cNvPr id="14" name="六邊形 13"/>
            <p:cNvSpPr/>
            <p:nvPr/>
          </p:nvSpPr>
          <p:spPr>
            <a:xfrm>
              <a:off x="3635375" y="1916113"/>
              <a:ext cx="1584325" cy="720725"/>
            </a:xfrm>
            <a:prstGeom prst="hexagon">
              <a:avLst>
                <a:gd name="adj" fmla="val 55829"/>
                <a:gd name="vf" fmla="val 115470"/>
              </a:avLst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2700338" y="5949950"/>
              <a:ext cx="1727200" cy="287338"/>
            </a:xfrm>
            <a:prstGeom prst="rect">
              <a:avLst/>
            </a:prstGeom>
            <a:gradFill flip="none" rotWithShape="1">
              <a:gsLst>
                <a:gs pos="0">
                  <a:srgbClr val="FFFF00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n>
                  <a:solidFill>
                    <a:prstClr val="white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51556" name="文字方塊 86"/>
            <p:cNvSpPr txBox="1">
              <a:spLocks noChangeArrowheads="1"/>
            </p:cNvSpPr>
            <p:nvPr/>
          </p:nvSpPr>
          <p:spPr bwMode="auto">
            <a:xfrm>
              <a:off x="827088" y="5848350"/>
              <a:ext cx="1655762" cy="46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kumimoji="0" lang="zh-TW" altLang="en-US" sz="2400" b="1" dirty="0">
                  <a:solidFill>
                    <a:srgbClr val="00009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charset="0"/>
                </a:rPr>
                <a:t>中心體溫</a:t>
              </a:r>
              <a:r>
                <a:rPr kumimoji="0" lang="en-US" altLang="zh-TW" sz="2400" b="1" dirty="0">
                  <a:solidFill>
                    <a:srgbClr val="00009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charset="0"/>
                </a:rPr>
                <a:t> </a:t>
              </a:r>
              <a:endParaRPr kumimoji="0" lang="zh-TW" altLang="en-US" sz="2400" b="1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endParaRPr>
            </a:p>
          </p:txBody>
        </p:sp>
        <p:sp>
          <p:nvSpPr>
            <p:cNvPr id="88" name="矩形 87"/>
            <p:cNvSpPr/>
            <p:nvPr/>
          </p:nvSpPr>
          <p:spPr>
            <a:xfrm>
              <a:off x="4356100" y="5949950"/>
              <a:ext cx="1511300" cy="287338"/>
            </a:xfrm>
            <a:prstGeom prst="rect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gradFill>
                  <a:gsLst>
                    <a:gs pos="0">
                      <a:srgbClr val="FF0000"/>
                    </a:gs>
                    <a:gs pos="50000">
                      <a:srgbClr val="0F6FC6">
                        <a:tint val="44500"/>
                        <a:satMod val="160000"/>
                      </a:srgbClr>
                    </a:gs>
                    <a:gs pos="100000">
                      <a:srgbClr val="0F6FC6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</a:endParaRPr>
            </a:p>
          </p:txBody>
        </p:sp>
        <p:cxnSp>
          <p:nvCxnSpPr>
            <p:cNvPr id="92" name="直線接點 91"/>
            <p:cNvCxnSpPr/>
            <p:nvPr/>
          </p:nvCxnSpPr>
          <p:spPr>
            <a:xfrm rot="16200000" flipH="1">
              <a:off x="2700338" y="3500437"/>
              <a:ext cx="5543550" cy="73025"/>
            </a:xfrm>
            <a:prstGeom prst="line">
              <a:avLst/>
            </a:prstGeom>
            <a:ln w="508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559" name="文字方塊 100"/>
            <p:cNvSpPr txBox="1">
              <a:spLocks noChangeArrowheads="1"/>
            </p:cNvSpPr>
            <p:nvPr/>
          </p:nvSpPr>
          <p:spPr bwMode="auto">
            <a:xfrm>
              <a:off x="5148263" y="6237288"/>
              <a:ext cx="719137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en-US" altLang="zh-TW" sz="2400" b="1">
                  <a:solidFill>
                    <a:srgbClr val="002060"/>
                  </a:solidFill>
                  <a:cs typeface="Arial" charset="0"/>
                </a:rPr>
                <a:t>40</a:t>
              </a:r>
              <a:endParaRPr kumimoji="0" lang="zh-TW" altLang="en-US" sz="2400" b="1">
                <a:solidFill>
                  <a:srgbClr val="002060"/>
                </a:solidFill>
                <a:cs typeface="Arial" charset="0"/>
              </a:endParaRPr>
            </a:p>
          </p:txBody>
        </p:sp>
        <p:sp>
          <p:nvSpPr>
            <p:cNvPr id="102" name="矩形 101"/>
            <p:cNvSpPr/>
            <p:nvPr/>
          </p:nvSpPr>
          <p:spPr>
            <a:xfrm rot="5400000">
              <a:off x="7236619" y="1701007"/>
              <a:ext cx="2016125" cy="287337"/>
            </a:xfrm>
            <a:prstGeom prst="rect">
              <a:avLst/>
            </a:prstGeom>
            <a:gradFill flip="none" rotWithShape="1">
              <a:gsLst>
                <a:gs pos="0">
                  <a:srgbClr val="FFFF00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n>
                  <a:solidFill>
                    <a:prstClr val="white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03" name="矩形 102"/>
            <p:cNvSpPr/>
            <p:nvPr/>
          </p:nvSpPr>
          <p:spPr>
            <a:xfrm rot="5400000">
              <a:off x="7596188" y="3357563"/>
              <a:ext cx="1296987" cy="287337"/>
            </a:xfrm>
            <a:prstGeom prst="rect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gradFill>
                  <a:gsLst>
                    <a:gs pos="0">
                      <a:srgbClr val="FF0000"/>
                    </a:gs>
                    <a:gs pos="50000">
                      <a:srgbClr val="0F6FC6">
                        <a:tint val="44500"/>
                        <a:satMod val="160000"/>
                      </a:srgbClr>
                    </a:gs>
                    <a:gs pos="100000">
                      <a:srgbClr val="0F6FC6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105" name="五邊形 104"/>
            <p:cNvSpPr/>
            <p:nvPr/>
          </p:nvSpPr>
          <p:spPr>
            <a:xfrm flipH="1">
              <a:off x="5003800" y="4941888"/>
              <a:ext cx="2808288" cy="719137"/>
            </a:xfrm>
            <a:prstGeom prst="homePlate">
              <a:avLst>
                <a:gd name="adj" fmla="val 323687"/>
              </a:avLst>
            </a:prstGeom>
            <a:solidFill>
              <a:srgbClr val="66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06" name="五邊形 105"/>
            <p:cNvSpPr/>
            <p:nvPr/>
          </p:nvSpPr>
          <p:spPr>
            <a:xfrm flipH="1">
              <a:off x="5148263" y="3933825"/>
              <a:ext cx="2663825" cy="719138"/>
            </a:xfrm>
            <a:prstGeom prst="homePlate">
              <a:avLst>
                <a:gd name="adj" fmla="val 11436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51564" name="文字方塊 106"/>
            <p:cNvSpPr txBox="1">
              <a:spLocks noChangeArrowheads="1"/>
            </p:cNvSpPr>
            <p:nvPr/>
          </p:nvSpPr>
          <p:spPr bwMode="auto">
            <a:xfrm>
              <a:off x="5795963" y="6237288"/>
              <a:ext cx="720725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en-US" altLang="zh-TW" sz="2400" b="1">
                  <a:solidFill>
                    <a:srgbClr val="002060"/>
                  </a:solidFill>
                  <a:cs typeface="Arial" charset="0"/>
                </a:rPr>
                <a:t>41</a:t>
              </a:r>
              <a:endParaRPr kumimoji="0" lang="zh-TW" altLang="en-US" sz="2400" b="1">
                <a:solidFill>
                  <a:srgbClr val="002060"/>
                </a:solidFill>
                <a:cs typeface="Arial" charset="0"/>
              </a:endParaRPr>
            </a:p>
          </p:txBody>
        </p:sp>
        <p:sp>
          <p:nvSpPr>
            <p:cNvPr id="151565" name="文字方塊 107"/>
            <p:cNvSpPr txBox="1">
              <a:spLocks noChangeArrowheads="1"/>
            </p:cNvSpPr>
            <p:nvPr/>
          </p:nvSpPr>
          <p:spPr bwMode="auto">
            <a:xfrm>
              <a:off x="6443663" y="6237288"/>
              <a:ext cx="720725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en-US" altLang="zh-TW" sz="2400" b="1">
                  <a:solidFill>
                    <a:srgbClr val="002060"/>
                  </a:solidFill>
                  <a:cs typeface="Arial" charset="0"/>
                </a:rPr>
                <a:t>42</a:t>
              </a:r>
              <a:endParaRPr kumimoji="0" lang="zh-TW" altLang="en-US" sz="2400" b="1">
                <a:solidFill>
                  <a:srgbClr val="002060"/>
                </a:solidFill>
                <a:cs typeface="Arial" charset="0"/>
              </a:endParaRPr>
            </a:p>
          </p:txBody>
        </p:sp>
        <p:sp>
          <p:nvSpPr>
            <p:cNvPr id="151566" name="文字方塊 108"/>
            <p:cNvSpPr txBox="1">
              <a:spLocks noChangeArrowheads="1"/>
            </p:cNvSpPr>
            <p:nvPr/>
          </p:nvSpPr>
          <p:spPr bwMode="auto">
            <a:xfrm>
              <a:off x="7092950" y="6237288"/>
              <a:ext cx="719138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en-US" altLang="zh-TW" sz="2400" b="1">
                  <a:solidFill>
                    <a:srgbClr val="002060"/>
                  </a:solidFill>
                  <a:cs typeface="Arial" charset="0"/>
                </a:rPr>
                <a:t>43</a:t>
              </a:r>
              <a:endParaRPr kumimoji="0" lang="zh-TW" altLang="en-US" sz="2400" b="1">
                <a:solidFill>
                  <a:srgbClr val="002060"/>
                </a:solidFill>
                <a:cs typeface="Arial" charset="0"/>
              </a:endParaRPr>
            </a:p>
          </p:txBody>
        </p:sp>
        <p:sp>
          <p:nvSpPr>
            <p:cNvPr id="110" name="五邊形 109"/>
            <p:cNvSpPr/>
            <p:nvPr/>
          </p:nvSpPr>
          <p:spPr>
            <a:xfrm rot="5400000">
              <a:off x="7488238" y="4689475"/>
              <a:ext cx="1512888" cy="287337"/>
            </a:xfrm>
            <a:prstGeom prst="homePlat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12" name="＞形箭號 111"/>
            <p:cNvSpPr/>
            <p:nvPr/>
          </p:nvSpPr>
          <p:spPr>
            <a:xfrm rot="5400000">
              <a:off x="8064501" y="5553075"/>
              <a:ext cx="360362" cy="287337"/>
            </a:xfrm>
            <a:prstGeom prst="chevr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13" name="＞形箭號 112"/>
            <p:cNvSpPr/>
            <p:nvPr/>
          </p:nvSpPr>
          <p:spPr>
            <a:xfrm>
              <a:off x="7885113" y="5949950"/>
              <a:ext cx="358775" cy="287338"/>
            </a:xfrm>
            <a:prstGeom prst="chevr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14" name="五邊形 113"/>
            <p:cNvSpPr/>
            <p:nvPr/>
          </p:nvSpPr>
          <p:spPr>
            <a:xfrm>
              <a:off x="5867400" y="5949950"/>
              <a:ext cx="2089150" cy="287338"/>
            </a:xfrm>
            <a:prstGeom prst="homePlat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51571" name="文字方塊 114"/>
            <p:cNvSpPr txBox="1">
              <a:spLocks noChangeArrowheads="1"/>
            </p:cNvSpPr>
            <p:nvPr/>
          </p:nvSpPr>
          <p:spPr bwMode="auto">
            <a:xfrm>
              <a:off x="3851275" y="6237288"/>
              <a:ext cx="720725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en-US" altLang="zh-TW" sz="2400" b="1">
                  <a:solidFill>
                    <a:srgbClr val="002060"/>
                  </a:solidFill>
                  <a:cs typeface="Arial" charset="0"/>
                </a:rPr>
                <a:t>38</a:t>
              </a:r>
              <a:endParaRPr kumimoji="0" lang="zh-TW" altLang="en-US" sz="2400" b="1">
                <a:solidFill>
                  <a:srgbClr val="002060"/>
                </a:solidFill>
                <a:cs typeface="Arial" charset="0"/>
              </a:endParaRPr>
            </a:p>
          </p:txBody>
        </p:sp>
        <p:sp>
          <p:nvSpPr>
            <p:cNvPr id="151572" name="文字方塊 115"/>
            <p:cNvSpPr txBox="1">
              <a:spLocks noChangeArrowheads="1"/>
            </p:cNvSpPr>
            <p:nvPr/>
          </p:nvSpPr>
          <p:spPr bwMode="auto">
            <a:xfrm>
              <a:off x="4500563" y="6237288"/>
              <a:ext cx="719137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en-US" altLang="zh-TW" sz="2400" b="1">
                  <a:solidFill>
                    <a:srgbClr val="002060"/>
                  </a:solidFill>
                  <a:cs typeface="Arial" charset="0"/>
                </a:rPr>
                <a:t>39</a:t>
              </a:r>
              <a:endParaRPr kumimoji="0" lang="zh-TW" altLang="en-US" sz="2400" b="1">
                <a:solidFill>
                  <a:srgbClr val="002060"/>
                </a:solidFill>
                <a:cs typeface="Arial" charset="0"/>
              </a:endParaRPr>
            </a:p>
          </p:txBody>
        </p:sp>
        <p:sp>
          <p:nvSpPr>
            <p:cNvPr id="151573" name="文字方塊 116"/>
            <p:cNvSpPr txBox="1">
              <a:spLocks noChangeArrowheads="1"/>
            </p:cNvSpPr>
            <p:nvPr/>
          </p:nvSpPr>
          <p:spPr bwMode="auto">
            <a:xfrm>
              <a:off x="3203575" y="6237288"/>
              <a:ext cx="720725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en-US" altLang="zh-TW" sz="2400" b="1">
                  <a:solidFill>
                    <a:srgbClr val="002060"/>
                  </a:solidFill>
                  <a:cs typeface="Arial" charset="0"/>
                </a:rPr>
                <a:t>37</a:t>
              </a:r>
              <a:endParaRPr kumimoji="0" lang="zh-TW" altLang="en-US" sz="2400" b="1">
                <a:solidFill>
                  <a:srgbClr val="002060"/>
                </a:solidFill>
                <a:cs typeface="Arial" charset="0"/>
              </a:endParaRPr>
            </a:p>
          </p:txBody>
        </p:sp>
        <p:sp>
          <p:nvSpPr>
            <p:cNvPr id="151574" name="文字方塊 117"/>
            <p:cNvSpPr txBox="1">
              <a:spLocks noChangeArrowheads="1"/>
            </p:cNvSpPr>
            <p:nvPr/>
          </p:nvSpPr>
          <p:spPr bwMode="auto">
            <a:xfrm>
              <a:off x="2555875" y="6237288"/>
              <a:ext cx="720725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en-US" altLang="zh-TW" sz="2400" b="1">
                  <a:solidFill>
                    <a:srgbClr val="002060"/>
                  </a:solidFill>
                  <a:cs typeface="Arial" charset="0"/>
                </a:rPr>
                <a:t>36</a:t>
              </a:r>
              <a:endParaRPr kumimoji="0" lang="zh-TW" altLang="en-US" sz="2400" b="1">
                <a:solidFill>
                  <a:srgbClr val="002060"/>
                </a:solidFill>
                <a:cs typeface="Arial" charset="0"/>
              </a:endParaRPr>
            </a:p>
          </p:txBody>
        </p:sp>
        <p:sp>
          <p:nvSpPr>
            <p:cNvPr id="123" name="爆炸 1 122"/>
            <p:cNvSpPr/>
            <p:nvPr/>
          </p:nvSpPr>
          <p:spPr>
            <a:xfrm>
              <a:off x="395288" y="2133600"/>
              <a:ext cx="2016125" cy="1727200"/>
            </a:xfrm>
            <a:prstGeom prst="irregularSeal1">
              <a:avLst/>
            </a:prstGeom>
            <a:solidFill>
              <a:srgbClr val="FF0000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51577" name="文字方塊 123"/>
            <p:cNvSpPr txBox="1">
              <a:spLocks noChangeArrowheads="1"/>
            </p:cNvSpPr>
            <p:nvPr/>
          </p:nvSpPr>
          <p:spPr bwMode="auto">
            <a:xfrm>
              <a:off x="682625" y="2708275"/>
              <a:ext cx="1512888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zh-TW" altLang="en-US" sz="2400" b="1" dirty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charset="0"/>
                </a:rPr>
                <a:t>熱壓力</a:t>
              </a:r>
            </a:p>
          </p:txBody>
        </p:sp>
        <p:sp>
          <p:nvSpPr>
            <p:cNvPr id="151578" name="文字方塊 124"/>
            <p:cNvSpPr txBox="1">
              <a:spLocks noChangeArrowheads="1"/>
            </p:cNvSpPr>
            <p:nvPr/>
          </p:nvSpPr>
          <p:spPr bwMode="auto">
            <a:xfrm>
              <a:off x="3482975" y="1044575"/>
              <a:ext cx="1512888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en-US" altLang="zh-TW" sz="1600" b="1">
                  <a:solidFill>
                    <a:srgbClr val="FFFFFF"/>
                  </a:solidFill>
                  <a:cs typeface="Arial" charset="0"/>
                </a:rPr>
                <a:t>Heat Cramps</a:t>
              </a:r>
              <a:endParaRPr kumimoji="0" lang="zh-TW" altLang="en-US" sz="1600" b="1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51579" name="文字方塊 125"/>
            <p:cNvSpPr txBox="1">
              <a:spLocks noChangeArrowheads="1"/>
            </p:cNvSpPr>
            <p:nvPr/>
          </p:nvSpPr>
          <p:spPr bwMode="auto">
            <a:xfrm>
              <a:off x="3635375" y="2032000"/>
              <a:ext cx="1584325" cy="46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zh-TW" altLang="en-US" sz="2400" b="1" dirty="0" smtClean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charset="0"/>
                </a:rPr>
                <a:t>熱暈厥</a:t>
              </a:r>
              <a:endParaRPr kumimoji="0" lang="en-US" altLang="zh-TW" sz="24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endParaRPr>
            </a:p>
          </p:txBody>
        </p:sp>
        <p:sp>
          <p:nvSpPr>
            <p:cNvPr id="151580" name="文字方塊 126"/>
            <p:cNvSpPr txBox="1">
              <a:spLocks noChangeArrowheads="1"/>
            </p:cNvSpPr>
            <p:nvPr/>
          </p:nvSpPr>
          <p:spPr bwMode="auto">
            <a:xfrm>
              <a:off x="3995738" y="2987675"/>
              <a:ext cx="1512887" cy="585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en-US" altLang="zh-TW" sz="1600" b="1">
                  <a:solidFill>
                    <a:srgbClr val="FFFFFF"/>
                  </a:solidFill>
                  <a:cs typeface="Arial" charset="0"/>
                </a:rPr>
                <a:t>Heat  Exhaustion</a:t>
              </a:r>
              <a:endParaRPr kumimoji="0" lang="zh-TW" altLang="en-US" sz="1600" b="1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51581" name="文字方塊 127"/>
            <p:cNvSpPr txBox="1">
              <a:spLocks noChangeArrowheads="1"/>
            </p:cNvSpPr>
            <p:nvPr/>
          </p:nvSpPr>
          <p:spPr bwMode="auto">
            <a:xfrm>
              <a:off x="6084888" y="4076700"/>
              <a:ext cx="15113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zh-TW" altLang="en-US" sz="2400" b="1" dirty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charset="0"/>
                </a:rPr>
                <a:t>熱中暑</a:t>
              </a:r>
            </a:p>
          </p:txBody>
        </p:sp>
        <p:sp>
          <p:nvSpPr>
            <p:cNvPr id="151582" name="文字方塊 128"/>
            <p:cNvSpPr txBox="1">
              <a:spLocks noChangeArrowheads="1"/>
            </p:cNvSpPr>
            <p:nvPr/>
          </p:nvSpPr>
          <p:spPr bwMode="auto">
            <a:xfrm>
              <a:off x="6732588" y="5084763"/>
              <a:ext cx="1079500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zh-TW" altLang="en-US" sz="2400" b="1" dirty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charset="0"/>
                </a:rPr>
                <a:t>死亡</a:t>
              </a:r>
            </a:p>
          </p:txBody>
        </p:sp>
        <p:sp>
          <p:nvSpPr>
            <p:cNvPr id="131" name="六邊形 130"/>
            <p:cNvSpPr/>
            <p:nvPr/>
          </p:nvSpPr>
          <p:spPr>
            <a:xfrm>
              <a:off x="2916238" y="908050"/>
              <a:ext cx="2879725" cy="720725"/>
            </a:xfrm>
            <a:prstGeom prst="hexagon">
              <a:avLst>
                <a:gd name="adj" fmla="val 151117"/>
                <a:gd name="vf" fmla="val 115470"/>
              </a:avLst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51584" name="文字方塊 134"/>
            <p:cNvSpPr txBox="1">
              <a:spLocks noChangeArrowheads="1"/>
            </p:cNvSpPr>
            <p:nvPr/>
          </p:nvSpPr>
          <p:spPr bwMode="auto">
            <a:xfrm>
              <a:off x="1908175" y="6300788"/>
              <a:ext cx="647700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kumimoji="0" lang="en-US" altLang="zh-TW" b="1">
                  <a:solidFill>
                    <a:srgbClr val="03495C"/>
                  </a:solidFill>
                  <a:cs typeface="Arial" charset="0"/>
                </a:rPr>
                <a:t>(ºC) </a:t>
              </a:r>
              <a:endParaRPr kumimoji="0" lang="zh-TW" altLang="en-US" b="1">
                <a:solidFill>
                  <a:srgbClr val="03495C"/>
                </a:solidFill>
                <a:cs typeface="Arial" charset="0"/>
              </a:endParaRPr>
            </a:p>
          </p:txBody>
        </p:sp>
        <p:sp>
          <p:nvSpPr>
            <p:cNvPr id="136" name="六邊形 135"/>
            <p:cNvSpPr/>
            <p:nvPr/>
          </p:nvSpPr>
          <p:spPr>
            <a:xfrm>
              <a:off x="3851275" y="2924175"/>
              <a:ext cx="1800225" cy="720725"/>
            </a:xfrm>
            <a:prstGeom prst="hexagon">
              <a:avLst>
                <a:gd name="adj" fmla="val 65124"/>
                <a:gd name="vf" fmla="val 115470"/>
              </a:avLst>
            </a:prstGeom>
            <a:solidFill>
              <a:srgbClr val="00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51586" name="文字方塊 136"/>
            <p:cNvSpPr txBox="1">
              <a:spLocks noChangeArrowheads="1"/>
            </p:cNvSpPr>
            <p:nvPr/>
          </p:nvSpPr>
          <p:spPr bwMode="auto">
            <a:xfrm>
              <a:off x="3995738" y="3040063"/>
              <a:ext cx="1512887" cy="46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zh-TW" altLang="en-US" sz="2400" b="1" dirty="0" smtClean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charset="0"/>
                </a:rPr>
                <a:t>熱衰竭</a:t>
              </a:r>
              <a:endParaRPr kumimoji="0" lang="zh-TW" altLang="en-US" sz="2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endParaRPr>
            </a:p>
          </p:txBody>
        </p:sp>
        <p:sp>
          <p:nvSpPr>
            <p:cNvPr id="139" name="右彎箭號 138"/>
            <p:cNvSpPr/>
            <p:nvPr/>
          </p:nvSpPr>
          <p:spPr>
            <a:xfrm rot="5400000">
              <a:off x="5580857" y="3356769"/>
              <a:ext cx="503237" cy="504825"/>
            </a:xfrm>
            <a:prstGeom prst="bentArrow">
              <a:avLst/>
            </a:prstGeom>
            <a:solidFill>
              <a:srgbClr val="FF0000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41" name="迴轉箭號 140"/>
            <p:cNvSpPr/>
            <p:nvPr/>
          </p:nvSpPr>
          <p:spPr>
            <a:xfrm rot="5400000">
              <a:off x="5399881" y="2529682"/>
              <a:ext cx="720725" cy="503238"/>
            </a:xfrm>
            <a:prstGeom prst="uturnArrow">
              <a:avLst/>
            </a:prstGeom>
            <a:solidFill>
              <a:srgbClr val="FFFF00"/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42" name="迴轉箭號 141"/>
            <p:cNvSpPr/>
            <p:nvPr/>
          </p:nvSpPr>
          <p:spPr>
            <a:xfrm rot="5400000">
              <a:off x="5760132" y="2024844"/>
              <a:ext cx="2160240" cy="504056"/>
            </a:xfrm>
            <a:prstGeom prst="uturn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43" name="右彎箭號 142"/>
            <p:cNvSpPr/>
            <p:nvPr/>
          </p:nvSpPr>
          <p:spPr>
            <a:xfrm rot="5400000">
              <a:off x="6084168" y="2276872"/>
              <a:ext cx="2664296" cy="504056"/>
            </a:xfrm>
            <a:prstGeom prst="bentArrow">
              <a:avLst>
                <a:gd name="adj1" fmla="val 22515"/>
                <a:gd name="adj2" fmla="val 25000"/>
                <a:gd name="adj3" fmla="val 25000"/>
                <a:gd name="adj4" fmla="val 43750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44" name="右彎箭號 143"/>
            <p:cNvSpPr/>
            <p:nvPr/>
          </p:nvSpPr>
          <p:spPr>
            <a:xfrm rot="5400000">
              <a:off x="5616576" y="2889250"/>
              <a:ext cx="1439862" cy="503237"/>
            </a:xfrm>
            <a:prstGeom prst="bentArrow">
              <a:avLst>
                <a:gd name="adj1" fmla="val 22515"/>
                <a:gd name="adj2" fmla="val 25000"/>
                <a:gd name="adj3" fmla="val 25000"/>
                <a:gd name="adj4" fmla="val 43750"/>
              </a:avLst>
            </a:prstGeom>
            <a:solidFill>
              <a:srgbClr val="FFFF00"/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45" name="迴轉箭號 144"/>
            <p:cNvSpPr/>
            <p:nvPr/>
          </p:nvSpPr>
          <p:spPr>
            <a:xfrm rot="5400000">
              <a:off x="5760132" y="1448780"/>
              <a:ext cx="1008112" cy="504056"/>
            </a:xfrm>
            <a:prstGeom prst="uturn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46" name="迴轉箭號 145"/>
            <p:cNvSpPr/>
            <p:nvPr/>
          </p:nvSpPr>
          <p:spPr>
            <a:xfrm rot="16200000" flipV="1">
              <a:off x="5395900" y="1596988"/>
              <a:ext cx="720080" cy="495672"/>
            </a:xfrm>
            <a:prstGeom prst="uturn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49" name="右彎箭號 148"/>
            <p:cNvSpPr/>
            <p:nvPr/>
          </p:nvSpPr>
          <p:spPr>
            <a:xfrm rot="5400000" flipV="1">
              <a:off x="4391819" y="4472781"/>
              <a:ext cx="865188" cy="504825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54187"/>
              </a:avLst>
            </a:prstGeom>
            <a:solidFill>
              <a:srgbClr val="FF0000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50" name="右彎箭號 149"/>
            <p:cNvSpPr/>
            <p:nvPr/>
          </p:nvSpPr>
          <p:spPr>
            <a:xfrm rot="10800000" flipH="1">
              <a:off x="4140200" y="3789363"/>
              <a:ext cx="503238" cy="1584325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54187"/>
              </a:avLst>
            </a:prstGeom>
            <a:solidFill>
              <a:srgbClr val="FFFF00"/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51" name="向下箭號 150"/>
            <p:cNvSpPr/>
            <p:nvPr/>
          </p:nvSpPr>
          <p:spPr>
            <a:xfrm rot="13683895">
              <a:off x="2409031" y="1470819"/>
              <a:ext cx="225425" cy="693738"/>
            </a:xfrm>
            <a:prstGeom prst="downArrow">
              <a:avLst/>
            </a:prstGeom>
            <a:solidFill>
              <a:srgbClr val="FF0000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53" name="向下箭號 152"/>
            <p:cNvSpPr/>
            <p:nvPr/>
          </p:nvSpPr>
          <p:spPr>
            <a:xfrm rot="15425041">
              <a:off x="2746375" y="2033588"/>
              <a:ext cx="227013" cy="719137"/>
            </a:xfrm>
            <a:prstGeom prst="downArrow">
              <a:avLst/>
            </a:prstGeom>
            <a:solidFill>
              <a:srgbClr val="FF0000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54" name="向下箭號 153"/>
            <p:cNvSpPr/>
            <p:nvPr/>
          </p:nvSpPr>
          <p:spPr>
            <a:xfrm rot="16488014">
              <a:off x="2854325" y="2740026"/>
              <a:ext cx="244475" cy="825500"/>
            </a:xfrm>
            <a:prstGeom prst="downArrow">
              <a:avLst/>
            </a:prstGeom>
            <a:solidFill>
              <a:srgbClr val="FFFF00"/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向下箭號 154"/>
            <p:cNvSpPr/>
            <p:nvPr/>
          </p:nvSpPr>
          <p:spPr>
            <a:xfrm rot="17340377">
              <a:off x="2809707" y="3342085"/>
              <a:ext cx="227698" cy="1004181"/>
            </a:xfrm>
            <a:prstGeom prst="down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右彎箭號 49"/>
            <p:cNvSpPr/>
            <p:nvPr/>
          </p:nvSpPr>
          <p:spPr>
            <a:xfrm rot="10800000" flipH="1">
              <a:off x="3563888" y="2564904"/>
              <a:ext cx="504056" cy="2808312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54187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black"/>
                </a:solidFill>
              </a:endParaRPr>
            </a:p>
          </p:txBody>
        </p:sp>
        <p:cxnSp>
          <p:nvCxnSpPr>
            <p:cNvPr id="52" name="直線接點 51"/>
            <p:cNvCxnSpPr/>
            <p:nvPr/>
          </p:nvCxnSpPr>
          <p:spPr>
            <a:xfrm flipV="1">
              <a:off x="4859338" y="2276475"/>
              <a:ext cx="504825" cy="0"/>
            </a:xfrm>
            <a:prstGeom prst="line">
              <a:avLst/>
            </a:prstGeom>
            <a:ln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接點 53"/>
            <p:cNvCxnSpPr/>
            <p:nvPr/>
          </p:nvCxnSpPr>
          <p:spPr>
            <a:xfrm>
              <a:off x="2700338" y="1268413"/>
              <a:ext cx="3240087" cy="0"/>
            </a:xfrm>
            <a:prstGeom prst="line">
              <a:avLst/>
            </a:prstGeom>
            <a:ln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615" name="文字方塊 55"/>
            <p:cNvSpPr txBox="1">
              <a:spLocks noChangeArrowheads="1"/>
            </p:cNvSpPr>
            <p:nvPr/>
          </p:nvSpPr>
          <p:spPr bwMode="auto">
            <a:xfrm>
              <a:off x="3563938" y="1022350"/>
              <a:ext cx="158432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zh-TW" altLang="en-US" sz="2400" b="1" dirty="0" smtClean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charset="0"/>
                </a:rPr>
                <a:t>熱</a:t>
              </a:r>
              <a:r>
                <a:rPr lang="zh-TW" altLang="en-US" sz="24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痙</a:t>
              </a:r>
              <a:r>
                <a:rPr lang="zh-TW" altLang="en-US" sz="2400" b="1" dirty="0" smtClean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charset="0"/>
                </a:rPr>
                <a:t>攣</a:t>
              </a:r>
              <a:endParaRPr kumimoji="0" lang="zh-TW" altLang="en-US" sz="24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endParaRPr>
            </a:p>
          </p:txBody>
        </p:sp>
        <p:cxnSp>
          <p:nvCxnSpPr>
            <p:cNvPr id="57" name="直線接點 56"/>
            <p:cNvCxnSpPr/>
            <p:nvPr/>
          </p:nvCxnSpPr>
          <p:spPr>
            <a:xfrm flipV="1">
              <a:off x="5219700" y="3284538"/>
              <a:ext cx="576263" cy="23812"/>
            </a:xfrm>
            <a:prstGeom prst="line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向下箭號 63"/>
            <p:cNvSpPr/>
            <p:nvPr/>
          </p:nvSpPr>
          <p:spPr>
            <a:xfrm rot="16200000">
              <a:off x="1097757" y="4780756"/>
              <a:ext cx="215900" cy="395287"/>
            </a:xfrm>
            <a:prstGeom prst="downArrow">
              <a:avLst/>
            </a:prstGeom>
            <a:solidFill>
              <a:srgbClr val="FFFF00"/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向下箭號 67"/>
            <p:cNvSpPr/>
            <p:nvPr/>
          </p:nvSpPr>
          <p:spPr>
            <a:xfrm rot="16200000">
              <a:off x="1098091" y="5068056"/>
              <a:ext cx="216024" cy="395536"/>
            </a:xfrm>
            <a:prstGeom prst="down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向下箭號 68"/>
            <p:cNvSpPr/>
            <p:nvPr/>
          </p:nvSpPr>
          <p:spPr>
            <a:xfrm rot="16200000">
              <a:off x="1097757" y="4491831"/>
              <a:ext cx="215900" cy="395287"/>
            </a:xfrm>
            <a:prstGeom prst="downArrow">
              <a:avLst/>
            </a:prstGeom>
            <a:solidFill>
              <a:srgbClr val="FF0000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51622" name="文字方塊 69"/>
            <p:cNvSpPr txBox="1">
              <a:spLocks noChangeArrowheads="1"/>
            </p:cNvSpPr>
            <p:nvPr/>
          </p:nvSpPr>
          <p:spPr bwMode="auto">
            <a:xfrm>
              <a:off x="1403350" y="4546600"/>
              <a:ext cx="1152525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zh-TW" altLang="en-US" sz="1500" b="1" i="1" dirty="0" smtClean="0">
                  <a:solidFill>
                    <a:srgbClr val="002060"/>
                  </a:solidFill>
                  <a:cs typeface="Arial" charset="0"/>
                </a:rPr>
                <a:t>常見</a:t>
              </a:r>
              <a:endParaRPr kumimoji="0" lang="zh-TW" altLang="en-US" sz="1500" b="1" i="1" dirty="0">
                <a:solidFill>
                  <a:srgbClr val="002060"/>
                </a:solidFill>
                <a:cs typeface="Arial" charset="0"/>
              </a:endParaRPr>
            </a:p>
          </p:txBody>
        </p:sp>
        <p:sp>
          <p:nvSpPr>
            <p:cNvPr id="151623" name="矩形 70"/>
            <p:cNvSpPr>
              <a:spLocks noChangeArrowheads="1"/>
            </p:cNvSpPr>
            <p:nvPr/>
          </p:nvSpPr>
          <p:spPr bwMode="auto">
            <a:xfrm>
              <a:off x="1403350" y="4833938"/>
              <a:ext cx="569387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zh-TW" altLang="en-US" sz="1500" b="1" i="1" dirty="0" smtClean="0">
                  <a:solidFill>
                    <a:srgbClr val="002060"/>
                  </a:solidFill>
                  <a:cs typeface="Arial" charset="0"/>
                </a:rPr>
                <a:t>有時</a:t>
              </a:r>
              <a:endParaRPr kumimoji="0" lang="zh-TW" altLang="en-US" sz="1500" b="1" i="1" dirty="0">
                <a:solidFill>
                  <a:srgbClr val="002060"/>
                </a:solidFill>
                <a:cs typeface="Arial" charset="0"/>
              </a:endParaRPr>
            </a:p>
          </p:txBody>
        </p:sp>
        <p:sp>
          <p:nvSpPr>
            <p:cNvPr id="151624" name="矩形 71"/>
            <p:cNvSpPr>
              <a:spLocks noChangeArrowheads="1"/>
            </p:cNvSpPr>
            <p:nvPr/>
          </p:nvSpPr>
          <p:spPr bwMode="auto">
            <a:xfrm>
              <a:off x="1403350" y="5122863"/>
              <a:ext cx="569387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zh-TW" altLang="en-US" sz="1500" b="1" i="1" dirty="0" smtClean="0">
                  <a:solidFill>
                    <a:srgbClr val="002060"/>
                  </a:solidFill>
                  <a:cs typeface="Arial" charset="0"/>
                </a:rPr>
                <a:t>少見</a:t>
              </a:r>
              <a:endParaRPr kumimoji="0" lang="zh-TW" altLang="en-US" sz="1500" b="1" i="1" dirty="0">
                <a:solidFill>
                  <a:srgbClr val="002060"/>
                </a:solidFill>
                <a:cs typeface="Arial" charset="0"/>
              </a:endParaRPr>
            </a:p>
          </p:txBody>
        </p:sp>
        <p:sp>
          <p:nvSpPr>
            <p:cNvPr id="74" name="圓角矩形 73"/>
            <p:cNvSpPr/>
            <p:nvPr/>
          </p:nvSpPr>
          <p:spPr>
            <a:xfrm>
              <a:off x="900113" y="4437063"/>
              <a:ext cx="1727200" cy="108108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>
                <a:noFill/>
              </a:endParaRPr>
            </a:p>
          </p:txBody>
        </p:sp>
        <p:cxnSp>
          <p:nvCxnSpPr>
            <p:cNvPr id="61" name="直線接點 60"/>
            <p:cNvCxnSpPr/>
            <p:nvPr/>
          </p:nvCxnSpPr>
          <p:spPr>
            <a:xfrm>
              <a:off x="4787900" y="5300663"/>
              <a:ext cx="2016125" cy="0"/>
            </a:xfrm>
            <a:prstGeom prst="line">
              <a:avLst/>
            </a:prstGeom>
            <a:ln>
              <a:solidFill>
                <a:srgbClr val="66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標題 1"/>
            <p:cNvSpPr txBox="1">
              <a:spLocks/>
            </p:cNvSpPr>
            <p:nvPr/>
          </p:nvSpPr>
          <p:spPr>
            <a:xfrm>
              <a:off x="241299" y="549275"/>
              <a:ext cx="2618581" cy="1031875"/>
            </a:xfrm>
            <a:prstGeom prst="rect">
              <a:avLst/>
            </a:prstGeom>
          </p:spPr>
          <p:txBody>
            <a:bodyPr>
              <a:normAutofit fontScale="70000" lnSpcReduction="20000"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50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2"/>
                  </a:solidFill>
                  <a:latin typeface="Calibri" pitchFamily="34" charset="0"/>
                  <a:ea typeface="微軟正黑體" pitchFamily="34" charset="-12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2"/>
                  </a:solidFill>
                  <a:latin typeface="Calibri" pitchFamily="34" charset="0"/>
                  <a:ea typeface="微軟正黑體" pitchFamily="34" charset="-12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2"/>
                  </a:solidFill>
                  <a:latin typeface="Calibri" pitchFamily="34" charset="0"/>
                  <a:ea typeface="微軟正黑體" pitchFamily="34" charset="-12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2"/>
                  </a:solidFill>
                  <a:latin typeface="Calibri" pitchFamily="34" charset="0"/>
                  <a:ea typeface="微軟正黑體" pitchFamily="34" charset="-12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2"/>
                  </a:solidFill>
                  <a:latin typeface="Calibri" pitchFamily="34" charset="0"/>
                  <a:ea typeface="微軟正黑體" pitchFamily="34" charset="-12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2"/>
                  </a:solidFill>
                  <a:latin typeface="Calibri" pitchFamily="34" charset="0"/>
                  <a:ea typeface="微軟正黑體" pitchFamily="34" charset="-12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2"/>
                  </a:solidFill>
                  <a:latin typeface="Calibri" pitchFamily="34" charset="0"/>
                  <a:ea typeface="微軟正黑體" pitchFamily="34" charset="-12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2"/>
                  </a:solidFill>
                  <a:latin typeface="Calibri" pitchFamily="34" charset="0"/>
                  <a:ea typeface="微軟正黑體" pitchFamily="34" charset="-120"/>
                </a:defRPr>
              </a:lvl9pPr>
            </a:lstStyle>
            <a:p>
              <a:pPr eaLnBrk="1" fontAlgn="auto" hangingPunct="1">
                <a:spcAft>
                  <a:spcPts val="0"/>
                </a:spcAft>
                <a:defRPr/>
              </a:pPr>
              <a:r>
                <a:rPr lang="zh-TW" altLang="en-US" sz="51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急性熱傷害 </a:t>
              </a:r>
              <a:endParaRPr lang="en-US" altLang="zh-TW" sz="51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</p:txBody>
        </p:sp>
        <p:cxnSp>
          <p:nvCxnSpPr>
            <p:cNvPr id="63" name="直線接點 62"/>
            <p:cNvCxnSpPr/>
            <p:nvPr/>
          </p:nvCxnSpPr>
          <p:spPr>
            <a:xfrm>
              <a:off x="3708400" y="3284538"/>
              <a:ext cx="639763" cy="0"/>
            </a:xfrm>
            <a:prstGeom prst="line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接點 69"/>
            <p:cNvCxnSpPr/>
            <p:nvPr/>
          </p:nvCxnSpPr>
          <p:spPr>
            <a:xfrm>
              <a:off x="3419475" y="2276475"/>
              <a:ext cx="431800" cy="0"/>
            </a:xfrm>
            <a:prstGeom prst="line">
              <a:avLst/>
            </a:prstGeom>
            <a:ln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文字方塊 65"/>
          <p:cNvSpPr txBox="1"/>
          <p:nvPr/>
        </p:nvSpPr>
        <p:spPr>
          <a:xfrm>
            <a:off x="2915816" y="6309320"/>
            <a:ext cx="5040560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dist"/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±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橫紋肌溶解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50"/>
          </a:xfrm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zh-TW" altLang="en-US" sz="5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多重器官衰竭</a:t>
            </a:r>
          </a:p>
        </p:txBody>
      </p:sp>
      <p:pic>
        <p:nvPicPr>
          <p:cNvPr id="24579" name="Picture 1" descr="vicious cyc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1714500"/>
            <a:ext cx="471487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文字方塊 3"/>
          <p:cNvSpPr txBox="1">
            <a:spLocks noChangeArrowheads="1"/>
          </p:cNvSpPr>
          <p:nvPr/>
        </p:nvSpPr>
        <p:spPr bwMode="auto">
          <a:xfrm>
            <a:off x="3995738" y="3573463"/>
            <a:ext cx="1214437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zh-TW" altLang="en-US" sz="400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中暑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6643688" y="5572125"/>
            <a:ext cx="2071687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急性腎衰竭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214313" y="3000375"/>
            <a:ext cx="190976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zh-TW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肝臟衰竭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6429375" y="1857375"/>
            <a:ext cx="257175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腦部水腫</a:t>
            </a:r>
            <a:endParaRPr lang="en-US" altLang="zh-TW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昏迷</a:t>
            </a:r>
            <a:endParaRPr lang="en-US" altLang="zh-TW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癲癇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3429000" y="6286500"/>
            <a:ext cx="308768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呼吸衰竭</a:t>
            </a:r>
            <a:r>
              <a:rPr lang="en-US" altLang="zh-TW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, </a:t>
            </a:r>
            <a:r>
              <a:rPr lang="zh-TW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呼吸窘迫症候群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6858000" y="3143250"/>
            <a:ext cx="207168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心臟衰竭</a:t>
            </a:r>
            <a:endParaRPr lang="en-US" altLang="zh-TW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休克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539750" y="4714875"/>
            <a:ext cx="1674813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敗血症</a:t>
            </a:r>
            <a:endParaRPr lang="en-US" altLang="zh-TW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瀰漫性血管內凝血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1071563" y="1785938"/>
            <a:ext cx="22860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腸胃道缺氧</a:t>
            </a:r>
            <a:endParaRPr lang="en-US" altLang="zh-TW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出血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6858000" y="5143500"/>
            <a:ext cx="207168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橫紋肌溶解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285750" y="4000500"/>
            <a:ext cx="1838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zh-TW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胰臟損傷</a:t>
            </a:r>
          </a:p>
        </p:txBody>
      </p:sp>
    </p:spTree>
    <p:extLst>
      <p:ext uri="{BB962C8B-B14F-4D97-AF65-F5344CB8AC3E}">
        <p14:creationId xmlns:p14="http://schemas.microsoft.com/office/powerpoint/2010/main" val="318541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968375" y="3284538"/>
            <a:ext cx="7707313" cy="3216275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defRPr/>
            </a:pPr>
            <a:r>
              <a:rPr kumimoji="0" lang="en-US" altLang="zh-TW" sz="2600" dirty="0">
                <a:solidFill>
                  <a:prstClr val="black"/>
                </a:solidFill>
                <a:latin typeface="Constantia"/>
                <a:ea typeface="新細明體" pitchFamily="18" charset="-120"/>
              </a:rPr>
              <a:t>   </a:t>
            </a:r>
            <a:r>
              <a:rPr kumimoji="0" lang="zh-TW" altLang="en-US" sz="2600" dirty="0">
                <a:solidFill>
                  <a:prstClr val="black"/>
                </a:solidFill>
                <a:latin typeface="Constantia"/>
                <a:ea typeface="新細明體" pitchFamily="18" charset="-120"/>
              </a:rPr>
              <a:t> </a:t>
            </a:r>
            <a:r>
              <a:rPr kumimoji="0" lang="zh-TW" altLang="en-US" sz="2600" b="1" u="sng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獲得熱</a:t>
            </a:r>
            <a:r>
              <a:rPr kumimoji="0" lang="zh-TW" altLang="en-US" sz="2600" b="1" dirty="0">
                <a:solidFill>
                  <a:srgbClr val="002060"/>
                </a:solidFill>
                <a:latin typeface="Comic Sans MS" pitchFamily="66" charset="0"/>
                <a:ea typeface="新細明體" pitchFamily="18" charset="-120"/>
              </a:rPr>
              <a:t>		 	           </a:t>
            </a:r>
            <a:r>
              <a:rPr kumimoji="0" lang="zh-TW" altLang="en-US" sz="2600" b="1" u="sng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散失熱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defRPr/>
            </a:pPr>
            <a:r>
              <a:rPr kumimoji="0" lang="en-US" altLang="zh-TW" sz="2600" b="1" dirty="0">
                <a:solidFill>
                  <a:srgbClr val="002060"/>
                </a:solidFill>
                <a:latin typeface="Comic Sans MS" pitchFamily="66" charset="0"/>
                <a:ea typeface="新細明體" pitchFamily="18" charset="-120"/>
              </a:rPr>
              <a:t>						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defRPr/>
            </a:pPr>
            <a:r>
              <a:rPr kumimoji="0" lang="en-US" altLang="zh-TW" sz="2600" b="1" dirty="0">
                <a:solidFill>
                  <a:srgbClr val="002060"/>
                </a:solidFill>
                <a:latin typeface="Comic Sans MS" pitchFamily="66" charset="0"/>
                <a:ea typeface="新細明體" pitchFamily="18" charset="-120"/>
              </a:rPr>
              <a:t>	</a:t>
            </a:r>
            <a:r>
              <a:rPr kumimoji="0" lang="en-US" altLang="zh-TW" sz="2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		</a:t>
            </a:r>
            <a:r>
              <a:rPr kumimoji="0" lang="en-US" altLang="zh-TW" sz="2600" b="1" dirty="0">
                <a:solidFill>
                  <a:srgbClr val="002060"/>
                </a:solidFill>
                <a:latin typeface="Comic Sans MS" pitchFamily="66" charset="0"/>
                <a:ea typeface="新細明體" pitchFamily="18" charset="-120"/>
              </a:rPr>
              <a:t>			</a:t>
            </a:r>
            <a:r>
              <a:rPr kumimoji="0"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對流 </a:t>
            </a:r>
            <a:r>
              <a:rPr kumimoji="0" lang="en-US" altLang="zh-TW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(Convection)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defRPr/>
            </a:pPr>
            <a:r>
              <a:rPr kumimoji="0" lang="en-US" altLang="zh-TW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						</a:t>
            </a:r>
            <a:r>
              <a:rPr kumimoji="0"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傳導 </a:t>
            </a:r>
            <a:r>
              <a:rPr kumimoji="0" lang="en-US" altLang="zh-TW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(Conduction)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defRPr/>
            </a:pPr>
            <a:r>
              <a:rPr kumimoji="0" lang="en-US" altLang="zh-TW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						</a:t>
            </a:r>
            <a:r>
              <a:rPr kumimoji="0"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輻射 </a:t>
            </a:r>
            <a:r>
              <a:rPr kumimoji="0" lang="en-US" altLang="zh-TW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(Radiation)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defRPr/>
            </a:pPr>
            <a:r>
              <a:rPr kumimoji="0" lang="en-US" altLang="zh-TW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						</a:t>
            </a:r>
            <a:r>
              <a:rPr kumimoji="0"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蒸發 </a:t>
            </a:r>
            <a:r>
              <a:rPr kumimoji="0" lang="en-US" altLang="zh-TW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(</a:t>
            </a:r>
            <a:r>
              <a:rPr kumimoji="0" lang="en-US" altLang="zh-TW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Evaporation)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defRPr/>
            </a:pPr>
            <a:r>
              <a:rPr kumimoji="0" lang="en-US" altLang="zh-TW" sz="2600" b="1" dirty="0">
                <a:solidFill>
                  <a:srgbClr val="002060"/>
                </a:solidFill>
                <a:latin typeface="Comic Sans MS" pitchFamily="66" charset="0"/>
                <a:ea typeface="新細明體" pitchFamily="18" charset="-120"/>
              </a:rPr>
              <a:t> 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defRPr/>
            </a:pPr>
            <a:endParaRPr kumimoji="0" lang="en-US" altLang="zh-TW" sz="2000" b="1" baseline="30000" dirty="0">
              <a:solidFill>
                <a:srgbClr val="002060"/>
              </a:solidFill>
              <a:latin typeface="Comic Sans MS" pitchFamily="66" charset="0"/>
              <a:ea typeface="新細明體" pitchFamily="18" charset="-120"/>
            </a:endParaRPr>
          </a:p>
        </p:txBody>
      </p:sp>
      <p:sp>
        <p:nvSpPr>
          <p:cNvPr id="164867" name="Text Box 5"/>
          <p:cNvSpPr txBox="1">
            <a:spLocks noChangeArrowheads="1"/>
          </p:cNvSpPr>
          <p:nvPr/>
        </p:nvSpPr>
        <p:spPr bwMode="auto">
          <a:xfrm>
            <a:off x="1330325" y="23495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en-US" altLang="zh-TW" sz="2400" b="1">
                <a:solidFill>
                  <a:srgbClr val="FF0000"/>
                </a:solidFill>
                <a:latin typeface="Tahoma" pitchFamily="34" charset="0"/>
              </a:rPr>
              <a:t>(+)</a:t>
            </a:r>
          </a:p>
        </p:txBody>
      </p:sp>
      <p:sp>
        <p:nvSpPr>
          <p:cNvPr id="164868" name="Text Box 6"/>
          <p:cNvSpPr txBox="1">
            <a:spLocks noChangeArrowheads="1"/>
          </p:cNvSpPr>
          <p:nvPr/>
        </p:nvSpPr>
        <p:spPr bwMode="auto">
          <a:xfrm>
            <a:off x="6305550" y="2395538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en-US" altLang="zh-TW" sz="2400" b="1">
                <a:solidFill>
                  <a:srgbClr val="000000"/>
                </a:solidFill>
                <a:latin typeface="Tahoma" pitchFamily="34" charset="0"/>
              </a:rPr>
              <a:t>(-)</a:t>
            </a:r>
          </a:p>
        </p:txBody>
      </p:sp>
      <p:sp>
        <p:nvSpPr>
          <p:cNvPr id="164871" name="Text Box 13"/>
          <p:cNvSpPr txBox="1">
            <a:spLocks noChangeArrowheads="1"/>
          </p:cNvSpPr>
          <p:nvPr/>
        </p:nvSpPr>
        <p:spPr bwMode="auto">
          <a:xfrm>
            <a:off x="1330325" y="4292600"/>
            <a:ext cx="14157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代謝熱源</a:t>
            </a:r>
            <a:endParaRPr kumimoji="0" lang="en-US" altLang="zh-TW" sz="24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kumimoji="0" lang="en-US" altLang="zh-TW" sz="24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kumimoji="0"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環境熱源</a:t>
            </a:r>
            <a:endParaRPr kumimoji="0" lang="en-US" altLang="zh-TW" sz="24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4873" name="標題 1"/>
          <p:cNvSpPr txBox="1">
            <a:spLocks/>
          </p:cNvSpPr>
          <p:nvPr/>
        </p:nvSpPr>
        <p:spPr bwMode="auto">
          <a:xfrm>
            <a:off x="468313" y="332657"/>
            <a:ext cx="8229600" cy="1152128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TW" altLang="en-US" sz="5400" b="1" dirty="0" smtClean="0">
                <a:solidFill>
                  <a:schemeClr val="bg1"/>
                </a:solidFill>
                <a:latin typeface="Comic Sans MS" pitchFamily="66" charset="0"/>
                <a:ea typeface="微軟正黑體" pitchFamily="34" charset="-120"/>
              </a:rPr>
              <a:t>熱傷害病生理</a:t>
            </a:r>
            <a:endParaRPr lang="zh-TW" altLang="en-US" sz="5400" b="1" i="1" dirty="0">
              <a:solidFill>
                <a:schemeClr val="bg1"/>
              </a:solidFill>
              <a:ea typeface="微軟正黑體" pitchFamily="34" charset="-120"/>
              <a:cs typeface="Arial" charset="0"/>
            </a:endParaRPr>
          </a:p>
        </p:txBody>
      </p:sp>
      <p:pic>
        <p:nvPicPr>
          <p:cNvPr id="10244" name="Picture 4" descr="http://www.utu123.com/UploadFile/image/17/474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825875"/>
            <a:ext cx="3560862" cy="22489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6" descr="http://www.as.ua.edu/ant/bindon/ant475/heatcold/heat_86.jpg"/>
          <p:cNvPicPr>
            <a:picLocks noChangeAspect="1" noChangeArrowheads="1"/>
          </p:cNvPicPr>
          <p:nvPr/>
        </p:nvPicPr>
        <p:blipFill>
          <a:blip r:embed="rId3" cstate="print"/>
          <a:srcRect b="2298"/>
          <a:stretch>
            <a:fillRect/>
          </a:stretch>
        </p:blipFill>
        <p:spPr bwMode="auto">
          <a:xfrm>
            <a:off x="3132138" y="2670175"/>
            <a:ext cx="2862262" cy="306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260649"/>
            <a:ext cx="8229600" cy="1080120"/>
          </a:xfrm>
          <a:solidFill>
            <a:srgbClr val="002060"/>
          </a:solid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5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體</a:t>
            </a:r>
            <a:r>
              <a:rPr lang="zh-TW" altLang="en-US" sz="5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熱之排除 </a:t>
            </a:r>
            <a:r>
              <a:rPr lang="en-US" altLang="zh-TW" sz="5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– </a:t>
            </a:r>
            <a:r>
              <a:rPr lang="zh-TW" altLang="en-US" sz="5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氣溫之影響</a:t>
            </a:r>
            <a:endParaRPr lang="zh-TW" altLang="en-US" sz="5400" b="1" i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169989" name="Text Box 6"/>
          <p:cNvSpPr txBox="1">
            <a:spLocks noChangeArrowheads="1"/>
          </p:cNvSpPr>
          <p:nvPr/>
        </p:nvSpPr>
        <p:spPr bwMode="auto">
          <a:xfrm flipV="1">
            <a:off x="3995738" y="6742113"/>
            <a:ext cx="5148262" cy="106362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100000">
                <a:srgbClr val="00373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0" lang="zh-TW" altLang="zh-TW" sz="100">
              <a:solidFill>
                <a:srgbClr val="000000"/>
              </a:solidFill>
              <a:latin typeface="Constantia" pitchFamily="18" charset="0"/>
            </a:endParaRPr>
          </a:p>
        </p:txBody>
      </p:sp>
      <p:pic>
        <p:nvPicPr>
          <p:cNvPr id="169990" name="Picture 2" descr="http://www.as.ua.edu/ant/bindon/ant475/heatcold/heat_95.jpg"/>
          <p:cNvPicPr>
            <a:picLocks noChangeAspect="1" noChangeArrowheads="1"/>
          </p:cNvPicPr>
          <p:nvPr/>
        </p:nvPicPr>
        <p:blipFill>
          <a:blip r:embed="rId4" cstate="print"/>
          <a:srcRect b="3851"/>
          <a:stretch>
            <a:fillRect/>
          </a:stretch>
        </p:blipFill>
        <p:spPr bwMode="auto">
          <a:xfrm>
            <a:off x="6011863" y="3797300"/>
            <a:ext cx="27368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91" name="Picture 4" descr="http://www.as.ua.edu/ant/bindon/ant475/heatcold/heat_75.jpg"/>
          <p:cNvPicPr>
            <a:picLocks noChangeAspect="1" noChangeArrowheads="1"/>
          </p:cNvPicPr>
          <p:nvPr/>
        </p:nvPicPr>
        <p:blipFill>
          <a:blip r:embed="rId5" cstate="print"/>
          <a:srcRect b="2858"/>
          <a:stretch>
            <a:fillRect/>
          </a:stretch>
        </p:blipFill>
        <p:spPr bwMode="auto">
          <a:xfrm>
            <a:off x="323850" y="1743075"/>
            <a:ext cx="27082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9992" name="文字方塊 6"/>
          <p:cNvSpPr txBox="1">
            <a:spLocks noChangeArrowheads="1"/>
          </p:cNvSpPr>
          <p:nvPr/>
        </p:nvSpPr>
        <p:spPr bwMode="auto">
          <a:xfrm>
            <a:off x="7740650" y="5373688"/>
            <a:ext cx="7921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400" b="1">
                <a:solidFill>
                  <a:srgbClr val="FF0000"/>
                </a:solidFill>
                <a:latin typeface="Constantia" pitchFamily="18" charset="0"/>
              </a:rPr>
              <a:t>35</a:t>
            </a:r>
            <a:r>
              <a:rPr kumimoji="0" lang="en-US" altLang="zh-TW" sz="2400" b="1" baseline="30000">
                <a:solidFill>
                  <a:srgbClr val="FF0000"/>
                </a:solidFill>
                <a:latin typeface="Constantia" pitchFamily="18" charset="0"/>
              </a:rPr>
              <a:t>o</a:t>
            </a:r>
            <a:r>
              <a:rPr kumimoji="0" lang="en-US" altLang="zh-TW" sz="2400" b="1">
                <a:solidFill>
                  <a:srgbClr val="FF0000"/>
                </a:solidFill>
                <a:latin typeface="Constantia" pitchFamily="18" charset="0"/>
              </a:rPr>
              <a:t>C</a:t>
            </a:r>
            <a:endParaRPr kumimoji="0" lang="zh-TW" altLang="en-US" sz="2400" b="1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69993" name="文字方塊 6"/>
          <p:cNvSpPr txBox="1">
            <a:spLocks noChangeArrowheads="1"/>
          </p:cNvSpPr>
          <p:nvPr/>
        </p:nvSpPr>
        <p:spPr bwMode="auto">
          <a:xfrm>
            <a:off x="4959350" y="4335463"/>
            <a:ext cx="8366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400" b="1">
                <a:solidFill>
                  <a:srgbClr val="FF6600"/>
                </a:solidFill>
                <a:latin typeface="Constantia" pitchFamily="18" charset="0"/>
              </a:rPr>
              <a:t>3o</a:t>
            </a:r>
            <a:r>
              <a:rPr kumimoji="0" lang="en-US" altLang="zh-TW" sz="2400" b="1" baseline="30000">
                <a:solidFill>
                  <a:srgbClr val="FF6600"/>
                </a:solidFill>
                <a:latin typeface="Constantia" pitchFamily="18" charset="0"/>
              </a:rPr>
              <a:t>o</a:t>
            </a:r>
            <a:r>
              <a:rPr kumimoji="0" lang="en-US" altLang="zh-TW" sz="2400" b="1">
                <a:solidFill>
                  <a:srgbClr val="FF6600"/>
                </a:solidFill>
                <a:latin typeface="Constantia" pitchFamily="18" charset="0"/>
              </a:rPr>
              <a:t>C</a:t>
            </a:r>
            <a:endParaRPr kumimoji="0" lang="zh-TW" altLang="en-US" sz="2400" b="1">
              <a:solidFill>
                <a:srgbClr val="FF6600"/>
              </a:solidFill>
              <a:latin typeface="Constantia" pitchFamily="18" charset="0"/>
            </a:endParaRPr>
          </a:p>
        </p:txBody>
      </p:sp>
      <p:sp>
        <p:nvSpPr>
          <p:cNvPr id="169994" name="文字方塊 6"/>
          <p:cNvSpPr txBox="1">
            <a:spLocks noChangeArrowheads="1"/>
          </p:cNvSpPr>
          <p:nvPr/>
        </p:nvSpPr>
        <p:spPr bwMode="auto">
          <a:xfrm>
            <a:off x="2093913" y="3255963"/>
            <a:ext cx="8223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400" b="1">
                <a:solidFill>
                  <a:srgbClr val="006600"/>
                </a:solidFill>
                <a:latin typeface="Constantia" pitchFamily="18" charset="0"/>
              </a:rPr>
              <a:t>24</a:t>
            </a:r>
            <a:r>
              <a:rPr kumimoji="0" lang="en-US" altLang="zh-TW" sz="2400" b="1" baseline="30000">
                <a:solidFill>
                  <a:srgbClr val="006600"/>
                </a:solidFill>
                <a:latin typeface="Constantia" pitchFamily="18" charset="0"/>
              </a:rPr>
              <a:t>o</a:t>
            </a:r>
            <a:r>
              <a:rPr kumimoji="0" lang="en-US" altLang="zh-TW" sz="2400" b="1">
                <a:solidFill>
                  <a:srgbClr val="006600"/>
                </a:solidFill>
                <a:latin typeface="Constantia" pitchFamily="18" charset="0"/>
              </a:rPr>
              <a:t>C</a:t>
            </a:r>
            <a:endParaRPr kumimoji="0" lang="zh-TW" altLang="en-US" sz="2400" b="1">
              <a:solidFill>
                <a:srgbClr val="006600"/>
              </a:solidFill>
              <a:latin typeface="Constantia" pitchFamily="18" charset="0"/>
            </a:endParaRPr>
          </a:p>
        </p:txBody>
      </p:sp>
      <p:sp>
        <p:nvSpPr>
          <p:cNvPr id="169995" name="矩形 2"/>
          <p:cNvSpPr>
            <a:spLocks noChangeArrowheads="1"/>
          </p:cNvSpPr>
          <p:nvPr/>
        </p:nvSpPr>
        <p:spPr bwMode="auto">
          <a:xfrm>
            <a:off x="2825750" y="1811338"/>
            <a:ext cx="6461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b="1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傳導</a:t>
            </a:r>
            <a:endParaRPr lang="en-US" altLang="zh-TW" b="1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對流</a:t>
            </a:r>
            <a:endParaRPr lang="zh-TW" altLang="en-US">
              <a:solidFill>
                <a:srgbClr val="0070C0"/>
              </a:solidFill>
            </a:endParaRPr>
          </a:p>
        </p:txBody>
      </p:sp>
      <p:sp>
        <p:nvSpPr>
          <p:cNvPr id="169996" name="矩形 3"/>
          <p:cNvSpPr>
            <a:spLocks noChangeArrowheads="1"/>
          </p:cNvSpPr>
          <p:nvPr/>
        </p:nvSpPr>
        <p:spPr bwMode="auto">
          <a:xfrm>
            <a:off x="482600" y="4005263"/>
            <a:ext cx="11953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9900"/>
              </a:buClr>
              <a:tabLst>
                <a:tab pos="762000" algn="l"/>
                <a:tab pos="5900738" algn="l"/>
              </a:tabLst>
            </a:pPr>
            <a:r>
              <a:rPr lang="zh-TW" altLang="en-US" sz="3600" b="1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輻射</a:t>
            </a:r>
          </a:p>
        </p:txBody>
      </p:sp>
      <p:sp>
        <p:nvSpPr>
          <p:cNvPr id="169997" name="矩形 14"/>
          <p:cNvSpPr>
            <a:spLocks noChangeArrowheads="1"/>
          </p:cNvSpPr>
          <p:nvPr/>
        </p:nvSpPr>
        <p:spPr bwMode="auto">
          <a:xfrm>
            <a:off x="8235950" y="4371975"/>
            <a:ext cx="5937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600" b="1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傳導</a:t>
            </a:r>
            <a:endParaRPr lang="en-US" altLang="zh-TW" sz="1600" b="1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b="1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對流</a:t>
            </a:r>
            <a:endParaRPr lang="zh-TW" altLang="en-US" sz="1600">
              <a:solidFill>
                <a:srgbClr val="0070C0"/>
              </a:solidFill>
            </a:endParaRPr>
          </a:p>
        </p:txBody>
      </p:sp>
      <p:sp>
        <p:nvSpPr>
          <p:cNvPr id="169998" name="矩形 15"/>
          <p:cNvSpPr>
            <a:spLocks noChangeArrowheads="1"/>
          </p:cNvSpPr>
          <p:nvPr/>
        </p:nvSpPr>
        <p:spPr bwMode="auto">
          <a:xfrm>
            <a:off x="6465888" y="6151563"/>
            <a:ext cx="5953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9900"/>
              </a:buClr>
              <a:tabLst>
                <a:tab pos="762000" algn="l"/>
                <a:tab pos="5900738" algn="l"/>
              </a:tabLst>
            </a:pPr>
            <a:r>
              <a:rPr lang="zh-TW" altLang="en-US" sz="1600" b="1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輻射</a:t>
            </a:r>
          </a:p>
        </p:txBody>
      </p:sp>
      <p:sp>
        <p:nvSpPr>
          <p:cNvPr id="169999" name="矩形 16"/>
          <p:cNvSpPr>
            <a:spLocks noChangeArrowheads="1"/>
          </p:cNvSpPr>
          <p:nvPr/>
        </p:nvSpPr>
        <p:spPr bwMode="auto">
          <a:xfrm>
            <a:off x="3532188" y="5157788"/>
            <a:ext cx="7493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9900"/>
              </a:buClr>
              <a:tabLst>
                <a:tab pos="762000" algn="l"/>
                <a:tab pos="5900738" algn="l"/>
              </a:tabLst>
            </a:pPr>
            <a:r>
              <a:rPr lang="zh-TW" altLang="en-US" sz="2200" b="1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輻射</a:t>
            </a:r>
          </a:p>
        </p:txBody>
      </p:sp>
      <p:sp>
        <p:nvSpPr>
          <p:cNvPr id="170000" name="矩形 17"/>
          <p:cNvSpPr>
            <a:spLocks noChangeArrowheads="1"/>
          </p:cNvSpPr>
          <p:nvPr/>
        </p:nvSpPr>
        <p:spPr bwMode="auto">
          <a:xfrm>
            <a:off x="4737100" y="2132013"/>
            <a:ext cx="8001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400" b="1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傳導</a:t>
            </a:r>
            <a:endParaRPr lang="en-US" altLang="zh-TW" sz="2400" b="1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1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對流</a:t>
            </a:r>
            <a:endParaRPr lang="zh-TW" altLang="en-US" sz="2400">
              <a:solidFill>
                <a:srgbClr val="0070C0"/>
              </a:solidFill>
            </a:endParaRPr>
          </a:p>
        </p:txBody>
      </p:sp>
      <p:sp>
        <p:nvSpPr>
          <p:cNvPr id="170001" name="矩形 4"/>
          <p:cNvSpPr>
            <a:spLocks noChangeArrowheads="1"/>
          </p:cNvSpPr>
          <p:nvPr/>
        </p:nvSpPr>
        <p:spPr bwMode="auto">
          <a:xfrm>
            <a:off x="250825" y="1989138"/>
            <a:ext cx="7493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9900"/>
              </a:buClr>
              <a:tabLst>
                <a:tab pos="762000" algn="l"/>
                <a:tab pos="5900738" algn="l"/>
              </a:tabLst>
            </a:pPr>
            <a:r>
              <a:rPr lang="zh-TW" altLang="en-US" sz="22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蒸發</a:t>
            </a:r>
          </a:p>
        </p:txBody>
      </p:sp>
      <p:sp>
        <p:nvSpPr>
          <p:cNvPr id="20" name="矩形 19"/>
          <p:cNvSpPr/>
          <p:nvPr/>
        </p:nvSpPr>
        <p:spPr>
          <a:xfrm>
            <a:off x="6026150" y="3729038"/>
            <a:ext cx="1209675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9900"/>
              </a:buClr>
              <a:tabLst>
                <a:tab pos="762000" algn="l"/>
                <a:tab pos="5900738" algn="l"/>
              </a:tabLst>
              <a:defRPr/>
            </a:pPr>
            <a:r>
              <a:rPr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蒸發</a:t>
            </a:r>
          </a:p>
        </p:txBody>
      </p:sp>
      <p:sp>
        <p:nvSpPr>
          <p:cNvPr id="170003" name="矩形 20"/>
          <p:cNvSpPr>
            <a:spLocks noChangeArrowheads="1"/>
          </p:cNvSpPr>
          <p:nvPr/>
        </p:nvSpPr>
        <p:spPr bwMode="auto">
          <a:xfrm>
            <a:off x="3132138" y="2857500"/>
            <a:ext cx="800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9900"/>
              </a:buClr>
              <a:tabLst>
                <a:tab pos="762000" algn="l"/>
                <a:tab pos="5900738" algn="l"/>
              </a:tabLst>
            </a:pPr>
            <a:r>
              <a:rPr lang="zh-TW" altLang="en-US" sz="2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蒸發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b="1" u="sng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高危險人員名冊</a:t>
            </a:r>
            <a:r>
              <a:rPr lang="zh-TW" altLang="en-US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建立與管制。</a:t>
            </a:r>
            <a:endParaRPr lang="en-US" altLang="zh-TW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每日監控：量</a:t>
            </a:r>
            <a:r>
              <a:rPr lang="zh-TW" altLang="en-US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體溫</a:t>
            </a: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體重</a:t>
            </a: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及回報</a:t>
            </a:r>
            <a:r>
              <a:rPr lang="zh-TW" altLang="en-US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尿顏色</a:t>
            </a: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依照</a:t>
            </a:r>
            <a:r>
              <a:rPr lang="zh-TW" altLang="en-US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危險係數</a:t>
            </a:r>
            <a:r>
              <a:rPr lang="zh-TW" altLang="en-US" b="1" dirty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彈性調整操課時間並按表給予</a:t>
            </a: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充分飲水。</a:t>
            </a:r>
            <a:endParaRPr lang="en-US" altLang="zh-TW" sz="28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廣泛</a:t>
            </a: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瞭解症狀並相互關心、及早發現</a:t>
            </a:r>
            <a: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539552" y="404664"/>
            <a:ext cx="8229600" cy="11430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中暑的預防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zh-TW" altLang="en-US" dirty="0">
                <a:solidFill>
                  <a:schemeClr val="bg1"/>
                </a:solidFill>
              </a:rPr>
              <a:t>中暑</a:t>
            </a:r>
            <a:endParaRPr kumimoji="1" lang="zh-TW" altLang="en-US" dirty="0">
              <a:solidFill>
                <a:schemeClr val="bg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台灣</a:t>
            </a:r>
            <a:r>
              <a:rPr lang="zh-TW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民眾</a:t>
            </a:r>
            <a:r>
              <a:rPr lang="zh-TW" altLang="en-US" dirty="0"/>
              <a:t>所</a:t>
            </a:r>
            <a:r>
              <a:rPr lang="zh-TW" altLang="en-US" dirty="0" smtClean="0"/>
              <a:t>認知：</a:t>
            </a:r>
            <a:r>
              <a:rPr lang="zh-TW" altLang="en-US" dirty="0" smtClean="0">
                <a:solidFill>
                  <a:srgbClr val="FF0000"/>
                </a:solidFill>
              </a:rPr>
              <a:t>熱</a:t>
            </a:r>
            <a:r>
              <a:rPr lang="zh-TW" altLang="en-US" dirty="0">
                <a:solidFill>
                  <a:srgbClr val="FF0000"/>
                </a:solidFill>
              </a:rPr>
              <a:t>天氣</a:t>
            </a:r>
            <a:r>
              <a:rPr lang="zh-TW" altLang="en-US" dirty="0"/>
              <a:t>所引來的</a:t>
            </a:r>
            <a:r>
              <a:rPr lang="zh-TW" altLang="en-US" dirty="0">
                <a:solidFill>
                  <a:srgbClr val="FF0000"/>
                </a:solidFill>
              </a:rPr>
              <a:t>身體</a:t>
            </a:r>
            <a:r>
              <a:rPr lang="zh-TW" altLang="en-US" dirty="0" smtClean="0">
                <a:solidFill>
                  <a:srgbClr val="FF0000"/>
                </a:solidFill>
              </a:rPr>
              <a:t>不適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endParaRPr kumimoji="1" lang="en-US" altLang="zh-TW" dirty="0"/>
          </a:p>
        </p:txBody>
      </p:sp>
      <p:sp>
        <p:nvSpPr>
          <p:cNvPr id="5" name="內容版面配置區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學術</a:t>
            </a:r>
            <a:r>
              <a:rPr lang="zh-TW" altLang="en-US" dirty="0" smtClean="0"/>
              <a:t>上：</a:t>
            </a:r>
            <a:r>
              <a:rPr lang="en-US" altLang="zh-TW" dirty="0" smtClean="0"/>
              <a:t>(</a:t>
            </a:r>
            <a:r>
              <a:rPr lang="en-US" altLang="zh-TW" dirty="0"/>
              <a:t>heat stroke)</a:t>
            </a:r>
            <a:r>
              <a:rPr lang="zh-TW" altLang="en-US" dirty="0"/>
              <a:t>，則是</a:t>
            </a:r>
            <a:r>
              <a:rPr lang="zh-TW" altLang="en-US" dirty="0">
                <a:solidFill>
                  <a:srgbClr val="FF0000"/>
                </a:solidFill>
              </a:rPr>
              <a:t>身體散熱機制崩潰</a:t>
            </a:r>
            <a:r>
              <a:rPr lang="zh-TW" altLang="en-US" dirty="0"/>
              <a:t>所導致的</a:t>
            </a:r>
            <a:r>
              <a:rPr lang="zh-TW" altLang="en-US" dirty="0">
                <a:solidFill>
                  <a:srgbClr val="FF0000"/>
                </a:solidFill>
              </a:rPr>
              <a:t>致死性熱病</a:t>
            </a:r>
            <a:endParaRPr kumimoji="1" lang="zh-TW" altLang="en-US" dirty="0">
              <a:solidFill>
                <a:srgbClr val="FF0000"/>
              </a:solidFill>
            </a:endParaRPr>
          </a:p>
          <a:p>
            <a:endParaRPr kumimoji="1"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611560" y="3138091"/>
            <a:ext cx="3168352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439264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生理因素：脫水、過度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肥胖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急性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疾病</a:t>
            </a:r>
            <a:r>
              <a:rPr lang="zh-TW" altLang="en-US" sz="3600" dirty="0" smtClean="0">
                <a:latin typeface="新細明體"/>
                <a:ea typeface="新細明體"/>
              </a:rPr>
              <a:t>：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感冒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腸胃炎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慢性疾病：糖尿病、高血壓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先天性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疾病：硬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皮症、無汗症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因素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裝備過多、中暑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病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史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藥物：高血壓、抗組織胺、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毒品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539552" y="404664"/>
            <a:ext cx="8229600" cy="11430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危險因子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87446" y="316020"/>
            <a:ext cx="8950674" cy="6121981"/>
            <a:chOff x="476250" y="1749425"/>
            <a:chExt cx="8474424" cy="4755557"/>
          </a:xfrm>
        </p:grpSpPr>
        <p:sp>
          <p:nvSpPr>
            <p:cNvPr id="34820" name="Oval 11"/>
            <p:cNvSpPr>
              <a:spLocks noChangeArrowheads="1"/>
            </p:cNvSpPr>
            <p:nvPr/>
          </p:nvSpPr>
          <p:spPr bwMode="gray">
            <a:xfrm>
              <a:off x="2133600" y="1862138"/>
              <a:ext cx="4587875" cy="4587875"/>
            </a:xfrm>
            <a:prstGeom prst="ellipse">
              <a:avLst/>
            </a:prstGeom>
            <a:noFill/>
            <a:ln w="38100" algn="ctr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grpSp>
          <p:nvGrpSpPr>
            <p:cNvPr id="34821" name="Group 12"/>
            <p:cNvGrpSpPr>
              <a:grpSpLocks/>
            </p:cNvGrpSpPr>
            <p:nvPr/>
          </p:nvGrpSpPr>
          <p:grpSpPr bwMode="auto">
            <a:xfrm>
              <a:off x="3276600" y="3028950"/>
              <a:ext cx="2382838" cy="2382838"/>
              <a:chOff x="2284" y="1761"/>
              <a:chExt cx="1225" cy="1225"/>
            </a:xfrm>
          </p:grpSpPr>
          <p:sp>
            <p:nvSpPr>
              <p:cNvPr id="34842" name="Oval 13"/>
              <p:cNvSpPr>
                <a:spLocks noChangeArrowheads="1"/>
              </p:cNvSpPr>
              <p:nvPr/>
            </p:nvSpPr>
            <p:spPr bwMode="gray">
              <a:xfrm>
                <a:off x="2284" y="1761"/>
                <a:ext cx="1225" cy="122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FFCC00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34843" name="Oval 14"/>
              <p:cNvSpPr>
                <a:spLocks noChangeArrowheads="1"/>
              </p:cNvSpPr>
              <p:nvPr/>
            </p:nvSpPr>
            <p:spPr bwMode="gray">
              <a:xfrm>
                <a:off x="2284" y="1761"/>
                <a:ext cx="1225" cy="1225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alpha val="32001"/>
                    </a:srgbClr>
                  </a:gs>
                  <a:gs pos="100000">
                    <a:srgbClr val="765E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34844" name="Oval 15"/>
              <p:cNvSpPr>
                <a:spLocks noChangeArrowheads="1"/>
              </p:cNvSpPr>
              <p:nvPr/>
            </p:nvSpPr>
            <p:spPr bwMode="gray">
              <a:xfrm>
                <a:off x="2364" y="1841"/>
                <a:ext cx="1065" cy="1065"/>
              </a:xfrm>
              <a:prstGeom prst="ellipse">
                <a:avLst/>
              </a:prstGeom>
              <a:gradFill rotWithShape="1">
                <a:gsLst>
                  <a:gs pos="0">
                    <a:srgbClr val="8A6E00"/>
                  </a:gs>
                  <a:gs pos="50000">
                    <a:srgbClr val="FFCC00"/>
                  </a:gs>
                  <a:gs pos="100000">
                    <a:srgbClr val="8A6E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34845" name="Oval 16"/>
              <p:cNvSpPr>
                <a:spLocks noChangeArrowheads="1"/>
              </p:cNvSpPr>
              <p:nvPr/>
            </p:nvSpPr>
            <p:spPr bwMode="gray">
              <a:xfrm>
                <a:off x="2365" y="1852"/>
                <a:ext cx="1065" cy="1065"/>
              </a:xfrm>
              <a:prstGeom prst="ellipse">
                <a:avLst/>
              </a:prstGeom>
              <a:gradFill rotWithShape="1">
                <a:gsLst>
                  <a:gs pos="0">
                    <a:srgbClr val="A28200"/>
                  </a:gs>
                  <a:gs pos="100000">
                    <a:srgbClr val="FFCC00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34846" name="Oval 17"/>
              <p:cNvSpPr>
                <a:spLocks noChangeArrowheads="1"/>
              </p:cNvSpPr>
              <p:nvPr/>
            </p:nvSpPr>
            <p:spPr bwMode="gray">
              <a:xfrm>
                <a:off x="2417" y="1894"/>
                <a:ext cx="959" cy="959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34847" name="Oval 18"/>
              <p:cNvSpPr>
                <a:spLocks noChangeArrowheads="1"/>
              </p:cNvSpPr>
              <p:nvPr/>
            </p:nvSpPr>
            <p:spPr bwMode="gray">
              <a:xfrm>
                <a:off x="2431" y="1906"/>
                <a:ext cx="927" cy="928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34848" name="Oval 19"/>
              <p:cNvSpPr>
                <a:spLocks noChangeArrowheads="1"/>
              </p:cNvSpPr>
              <p:nvPr/>
            </p:nvSpPr>
            <p:spPr bwMode="gray">
              <a:xfrm>
                <a:off x="2442" y="1912"/>
                <a:ext cx="906" cy="904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34849" name="Oval 20"/>
              <p:cNvSpPr>
                <a:spLocks noChangeArrowheads="1"/>
              </p:cNvSpPr>
              <p:nvPr/>
            </p:nvSpPr>
            <p:spPr bwMode="gray">
              <a:xfrm>
                <a:off x="2452" y="1921"/>
                <a:ext cx="861" cy="845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34850" name="Oval 21"/>
              <p:cNvSpPr>
                <a:spLocks noChangeArrowheads="1"/>
              </p:cNvSpPr>
              <p:nvPr/>
            </p:nvSpPr>
            <p:spPr bwMode="gray">
              <a:xfrm>
                <a:off x="2503" y="1944"/>
                <a:ext cx="765" cy="68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  <p:sp>
          <p:nvSpPr>
            <p:cNvPr id="34822" name="Text Box 22"/>
            <p:cNvSpPr txBox="1">
              <a:spLocks noChangeArrowheads="1"/>
            </p:cNvSpPr>
            <p:nvPr/>
          </p:nvSpPr>
          <p:spPr bwMode="gray">
            <a:xfrm>
              <a:off x="3643313" y="3768725"/>
              <a:ext cx="1606550" cy="94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algn="ctr"/>
              <a:r>
                <a:rPr kumimoji="0" lang="zh-TW" altLang="en-US" sz="28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新兵中暑</a:t>
              </a:r>
            </a:p>
            <a:p>
              <a:pPr algn="ctr"/>
              <a:r>
                <a:rPr kumimoji="0" lang="zh-TW" altLang="en-US" sz="28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危險因子</a:t>
              </a:r>
            </a:p>
          </p:txBody>
        </p:sp>
        <p:sp>
          <p:nvSpPr>
            <p:cNvPr id="34823" name="Text Box 23"/>
            <p:cNvSpPr txBox="1">
              <a:spLocks noChangeArrowheads="1"/>
            </p:cNvSpPr>
            <p:nvPr/>
          </p:nvSpPr>
          <p:spPr bwMode="auto">
            <a:xfrm>
              <a:off x="5837238" y="1749425"/>
              <a:ext cx="17043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r>
                <a:rPr kumimoji="0"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新兵</a:t>
              </a:r>
              <a:r>
                <a:rPr kumimoji="0"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5~7</a:t>
              </a:r>
              <a:r>
                <a:rPr kumimoji="0"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天</a:t>
              </a:r>
            </a:p>
          </p:txBody>
        </p:sp>
        <p:sp>
          <p:nvSpPr>
            <p:cNvPr id="34824" name="Text Box 24"/>
            <p:cNvSpPr txBox="1">
              <a:spLocks noChangeArrowheads="1"/>
            </p:cNvSpPr>
            <p:nvPr/>
          </p:nvSpPr>
          <p:spPr bwMode="auto">
            <a:xfrm>
              <a:off x="2084388" y="1751013"/>
              <a:ext cx="1841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algn="ctr"/>
              <a:endParaRPr kumimoji="0" lang="zh-TW" altLang="zh-TW" b="1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4825" name="Text Box 25"/>
            <p:cNvSpPr txBox="1">
              <a:spLocks noChangeArrowheads="1"/>
            </p:cNvSpPr>
            <p:nvPr/>
          </p:nvSpPr>
          <p:spPr bwMode="auto">
            <a:xfrm>
              <a:off x="6958013" y="3897313"/>
              <a:ext cx="199266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r>
                <a:rPr kumimoji="0"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體重 </a:t>
              </a:r>
              <a:r>
                <a:rPr kumimoji="0"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&gt; 80 kg</a:t>
              </a:r>
            </a:p>
          </p:txBody>
        </p:sp>
        <p:sp>
          <p:nvSpPr>
            <p:cNvPr id="34826" name="Text Box 26"/>
            <p:cNvSpPr txBox="1">
              <a:spLocks noChangeArrowheads="1"/>
            </p:cNvSpPr>
            <p:nvPr/>
          </p:nvSpPr>
          <p:spPr bwMode="auto">
            <a:xfrm>
              <a:off x="5909967" y="5859463"/>
              <a:ext cx="1340441" cy="645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algn="ctr"/>
              <a:r>
                <a:rPr kumimoji="0"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天氣澳熱</a:t>
              </a:r>
            </a:p>
            <a:p>
              <a:pPr algn="ctr"/>
              <a:r>
                <a:rPr kumimoji="0"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氣候潮濕</a:t>
              </a:r>
            </a:p>
          </p:txBody>
        </p:sp>
        <p:sp>
          <p:nvSpPr>
            <p:cNvPr id="34827" name="Text Box 27"/>
            <p:cNvSpPr txBox="1">
              <a:spLocks noChangeArrowheads="1"/>
            </p:cNvSpPr>
            <p:nvPr/>
          </p:nvSpPr>
          <p:spPr bwMode="auto">
            <a:xfrm>
              <a:off x="476250" y="3897313"/>
              <a:ext cx="14033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algn="r"/>
              <a:r>
                <a:rPr kumimoji="0"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劇烈運動</a:t>
              </a:r>
            </a:p>
          </p:txBody>
        </p:sp>
        <p:sp>
          <p:nvSpPr>
            <p:cNvPr id="34828" name="Text Box 28"/>
            <p:cNvSpPr txBox="1">
              <a:spLocks noChangeArrowheads="1"/>
            </p:cNvSpPr>
            <p:nvPr/>
          </p:nvSpPr>
          <p:spPr bwMode="auto">
            <a:xfrm>
              <a:off x="1095070" y="6021388"/>
              <a:ext cx="164019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algn="r"/>
              <a:r>
                <a:rPr kumimoji="0"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個性木訥 </a:t>
              </a:r>
              <a:r>
                <a:rPr kumimoji="0"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?</a:t>
              </a:r>
            </a:p>
          </p:txBody>
        </p:sp>
        <p:sp>
          <p:nvSpPr>
            <p:cNvPr id="34829" name="Oval 34"/>
            <p:cNvSpPr>
              <a:spLocks noChangeArrowheads="1"/>
            </p:cNvSpPr>
            <p:nvPr/>
          </p:nvSpPr>
          <p:spPr bwMode="gray">
            <a:xfrm>
              <a:off x="1916113" y="3992563"/>
              <a:ext cx="373062" cy="373062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764700"/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4830" name="Rectangle 36"/>
            <p:cNvSpPr>
              <a:spLocks noChangeArrowheads="1"/>
            </p:cNvSpPr>
            <p:nvPr/>
          </p:nvSpPr>
          <p:spPr bwMode="auto">
            <a:xfrm>
              <a:off x="1403350" y="1844675"/>
              <a:ext cx="14033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潛在疾病</a:t>
              </a:r>
            </a:p>
          </p:txBody>
        </p:sp>
        <p:sp>
          <p:nvSpPr>
            <p:cNvPr id="34831" name="AutoShape 5"/>
            <p:cNvSpPr>
              <a:spLocks noChangeArrowheads="1"/>
            </p:cNvSpPr>
            <p:nvPr/>
          </p:nvSpPr>
          <p:spPr bwMode="gray">
            <a:xfrm rot="7142216">
              <a:off x="4675188" y="2552700"/>
              <a:ext cx="1042987" cy="354013"/>
            </a:xfrm>
            <a:prstGeom prst="rightArrow">
              <a:avLst>
                <a:gd name="adj1" fmla="val 35167"/>
                <a:gd name="adj2" fmla="val 119307"/>
              </a:avLst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4832" name="AutoShape 6"/>
            <p:cNvSpPr>
              <a:spLocks noChangeArrowheads="1"/>
            </p:cNvSpPr>
            <p:nvPr/>
          </p:nvSpPr>
          <p:spPr bwMode="gray">
            <a:xfrm rot="-7513960">
              <a:off x="4796632" y="5415756"/>
              <a:ext cx="971550" cy="354013"/>
            </a:xfrm>
            <a:prstGeom prst="rightArrow">
              <a:avLst>
                <a:gd name="adj1" fmla="val 35167"/>
                <a:gd name="adj2" fmla="val 111135"/>
              </a:avLst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4833" name="AutoShape 7"/>
            <p:cNvSpPr>
              <a:spLocks noChangeArrowheads="1"/>
            </p:cNvSpPr>
            <p:nvPr/>
          </p:nvSpPr>
          <p:spPr bwMode="gray">
            <a:xfrm rot="3196835">
              <a:off x="3046412" y="2622551"/>
              <a:ext cx="1046163" cy="354012"/>
            </a:xfrm>
            <a:prstGeom prst="rightArrow">
              <a:avLst>
                <a:gd name="adj1" fmla="val 35167"/>
                <a:gd name="adj2" fmla="val 119670"/>
              </a:avLst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4834" name="AutoShape 8"/>
            <p:cNvSpPr>
              <a:spLocks noChangeArrowheads="1"/>
            </p:cNvSpPr>
            <p:nvPr/>
          </p:nvSpPr>
          <p:spPr bwMode="gray">
            <a:xfrm rot="-3048178">
              <a:off x="3082926" y="5364162"/>
              <a:ext cx="969962" cy="354013"/>
            </a:xfrm>
            <a:prstGeom prst="rightArrow">
              <a:avLst>
                <a:gd name="adj1" fmla="val 35167"/>
                <a:gd name="adj2" fmla="val 110953"/>
              </a:avLst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4835" name="AutoShape 9"/>
            <p:cNvSpPr>
              <a:spLocks noChangeArrowheads="1"/>
            </p:cNvSpPr>
            <p:nvPr/>
          </p:nvSpPr>
          <p:spPr bwMode="gray">
            <a:xfrm rot="10800000">
              <a:off x="5608638" y="4005263"/>
              <a:ext cx="908050" cy="323850"/>
            </a:xfrm>
            <a:prstGeom prst="rightArrow">
              <a:avLst>
                <a:gd name="adj1" fmla="val 35167"/>
                <a:gd name="adj2" fmla="val 113546"/>
              </a:avLst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4836" name="AutoShape 10"/>
            <p:cNvSpPr>
              <a:spLocks noChangeArrowheads="1"/>
            </p:cNvSpPr>
            <p:nvPr/>
          </p:nvSpPr>
          <p:spPr bwMode="gray">
            <a:xfrm>
              <a:off x="2311400" y="4005263"/>
              <a:ext cx="1058863" cy="354012"/>
            </a:xfrm>
            <a:prstGeom prst="rightArrow">
              <a:avLst>
                <a:gd name="adj1" fmla="val 35167"/>
                <a:gd name="adj2" fmla="val 121123"/>
              </a:avLst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4837" name="Oval 33"/>
            <p:cNvSpPr>
              <a:spLocks noChangeArrowheads="1"/>
            </p:cNvSpPr>
            <p:nvPr/>
          </p:nvSpPr>
          <p:spPr bwMode="gray">
            <a:xfrm>
              <a:off x="2955925" y="5876925"/>
              <a:ext cx="373063" cy="373063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004747"/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4838" name="Oval 32"/>
            <p:cNvSpPr>
              <a:spLocks noChangeArrowheads="1"/>
            </p:cNvSpPr>
            <p:nvPr/>
          </p:nvSpPr>
          <p:spPr bwMode="gray">
            <a:xfrm>
              <a:off x="5446713" y="5918200"/>
              <a:ext cx="373062" cy="373063"/>
            </a:xfrm>
            <a:prstGeom prst="ellipse">
              <a:avLst/>
            </a:prstGeom>
            <a:gradFill rotWithShape="1">
              <a:gsLst>
                <a:gs pos="0">
                  <a:srgbClr val="AA62EC"/>
                </a:gs>
                <a:gs pos="100000">
                  <a:srgbClr val="4F2D6D"/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4839" name="Oval 31"/>
            <p:cNvSpPr>
              <a:spLocks noChangeArrowheads="1"/>
            </p:cNvSpPr>
            <p:nvPr/>
          </p:nvSpPr>
          <p:spPr bwMode="gray">
            <a:xfrm>
              <a:off x="6491288" y="3992563"/>
              <a:ext cx="373062" cy="373062"/>
            </a:xfrm>
            <a:prstGeom prst="ellipse">
              <a:avLst/>
            </a:prstGeom>
            <a:gradFill rotWithShape="1">
              <a:gsLst>
                <a:gs pos="0">
                  <a:srgbClr val="3366FF"/>
                </a:gs>
                <a:gs pos="100000">
                  <a:srgbClr val="182F76"/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4840" name="Oval 30"/>
            <p:cNvSpPr>
              <a:spLocks noChangeArrowheads="1"/>
            </p:cNvSpPr>
            <p:nvPr/>
          </p:nvSpPr>
          <p:spPr bwMode="gray">
            <a:xfrm>
              <a:off x="5370513" y="1938338"/>
              <a:ext cx="374650" cy="373062"/>
            </a:xfrm>
            <a:prstGeom prst="ellipse">
              <a:avLst/>
            </a:prstGeom>
            <a:gradFill rotWithShape="1">
              <a:gsLst>
                <a:gs pos="0">
                  <a:srgbClr val="82B820"/>
                </a:gs>
                <a:gs pos="100000">
                  <a:srgbClr val="3C550F"/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451613" name="Oval 29"/>
            <p:cNvSpPr>
              <a:spLocks noChangeArrowheads="1"/>
            </p:cNvSpPr>
            <p:nvPr/>
          </p:nvSpPr>
          <p:spPr bwMode="gray">
            <a:xfrm>
              <a:off x="2943225" y="2032000"/>
              <a:ext cx="373063" cy="37306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3862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371600"/>
          </a:xfrm>
          <a:solidFill>
            <a:srgbClr val="002060"/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zh-TW" altLang="en-US" sz="5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中暑危險係數測定法</a:t>
            </a:r>
          </a:p>
        </p:txBody>
      </p:sp>
      <p:pic>
        <p:nvPicPr>
          <p:cNvPr id="45058" name="Picture 2" descr="http://805.mnd.gov.tw/805Hemodialysis/web/img/heatstroke04_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060848"/>
            <a:ext cx="7886914" cy="38884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1772816"/>
            <a:ext cx="6159500" cy="4622800"/>
          </a:xfrm>
          <a:prstGeom prst="rect">
            <a:avLst/>
          </a:prstGeom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457200" y="201042"/>
            <a:ext cx="8579296" cy="995710"/>
          </a:xfrm>
        </p:spPr>
        <p:txBody>
          <a:bodyPr>
            <a:noAutofit/>
          </a:bodyPr>
          <a:lstStyle/>
          <a:p>
            <a:r>
              <a:rPr kumimoji="1" lang="en-US" altLang="zh-TW" sz="3600" dirty="0"/>
              <a:t>U.S. National Oceanic and Atmospheric Administration</a:t>
            </a:r>
            <a:endParaRPr kumimoji="1" lang="zh-TW" altLang="en-US" sz="3600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sz="half" idx="2"/>
          </p:nvPr>
        </p:nvSpPr>
        <p:spPr>
          <a:xfrm>
            <a:off x="323528" y="1268760"/>
            <a:ext cx="2520279" cy="4857403"/>
          </a:xfrm>
        </p:spPr>
        <p:txBody>
          <a:bodyPr>
            <a:normAutofit/>
          </a:bodyPr>
          <a:lstStyle/>
          <a:p>
            <a:r>
              <a:rPr lang="zh-TW" altLang="en-US" sz="2400" dirty="0" smtClean="0"/>
              <a:t>酷熱指數</a:t>
            </a:r>
            <a:r>
              <a:rPr lang="en-US" altLang="zh-TW" sz="2400" dirty="0" smtClean="0"/>
              <a:t> (heat index)</a:t>
            </a:r>
            <a:endParaRPr lang="en-US" altLang="zh-TW" sz="2400" dirty="0"/>
          </a:p>
          <a:p>
            <a:r>
              <a:rPr lang="zh-TW" altLang="en-US" sz="2400" dirty="0" smtClean="0"/>
              <a:t>風寒指數</a:t>
            </a:r>
            <a:r>
              <a:rPr lang="en-US" altLang="zh-TW" sz="2400" dirty="0" smtClean="0"/>
              <a:t> (wind chill)</a:t>
            </a:r>
          </a:p>
          <a:p>
            <a:r>
              <a:rPr lang="zh-TW" altLang="en-US" sz="2400" dirty="0" smtClean="0"/>
              <a:t>相對</a:t>
            </a:r>
            <a:r>
              <a:rPr lang="zh-TW" altLang="en-US" sz="2400" dirty="0"/>
              <a:t>室外</a:t>
            </a:r>
            <a:r>
              <a:rPr lang="zh-TW" altLang="en-US" sz="2400" dirty="0" smtClean="0"/>
              <a:t>溫度</a:t>
            </a:r>
            <a:endParaRPr lang="en-US" altLang="zh-TW" sz="2400" dirty="0" smtClean="0"/>
          </a:p>
          <a:p>
            <a:r>
              <a:rPr lang="en-US" altLang="zh-TW" sz="2400" dirty="0" smtClean="0"/>
              <a:t> (relative </a:t>
            </a:r>
            <a:r>
              <a:rPr lang="en-US" altLang="zh-TW" sz="2400" dirty="0"/>
              <a:t>outdoor </a:t>
            </a:r>
            <a:r>
              <a:rPr lang="en-US" altLang="zh-TW" sz="2400" dirty="0" smtClean="0"/>
              <a:t>temperature)</a:t>
            </a:r>
          </a:p>
          <a:p>
            <a:r>
              <a:rPr lang="zh-TW" altLang="en-US" sz="2400" dirty="0"/>
              <a:t>體感</a:t>
            </a:r>
            <a:r>
              <a:rPr lang="zh-TW" altLang="en-US" sz="2400" dirty="0" smtClean="0"/>
              <a:t>溫度</a:t>
            </a:r>
            <a:r>
              <a:rPr lang="en-US" altLang="zh-TW" sz="2400" dirty="0" smtClean="0"/>
              <a:t> </a:t>
            </a:r>
          </a:p>
          <a:p>
            <a:r>
              <a:rPr lang="en-US" altLang="zh-TW" sz="2400" dirty="0" smtClean="0"/>
              <a:t>(feels like)</a:t>
            </a:r>
            <a:endParaRPr kumimoji="1"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791801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p1-news.yamedia.tw/MTEyODc0MG5ld3M=/a2151fe111145626.jpg?q=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7857063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zh-TW" altLang="en-US" sz="5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對熱之生理反應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重度工作時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</a:p>
          <a:p>
            <a:pPr marL="0" indent="0">
              <a:buNone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肌肉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溫度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=&gt;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41.1</a:t>
            </a:r>
            <a:r>
              <a:rPr lang="en-US" altLang="zh-TW" dirty="0" smtClean="0">
                <a:latin typeface="標楷體"/>
                <a:ea typeface="標楷體"/>
              </a:rPr>
              <a:t>℃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代謝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產熱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未曾熱適應之年輕人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高熱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環境下運動一小時</a:t>
            </a: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肝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靜脈之溫度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=&gt;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41.6</a:t>
            </a:r>
            <a:r>
              <a:rPr lang="en-US" altLang="zh-TW" dirty="0" smtClean="0">
                <a:latin typeface="標楷體"/>
                <a:ea typeface="標楷體"/>
              </a:rPr>
              <a:t>℃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直腸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溫度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=&gt;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en-US" altLang="zh-TW" dirty="0" smtClean="0">
                <a:latin typeface="標楷體"/>
                <a:ea typeface="標楷體"/>
              </a:rPr>
              <a:t>℃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7209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zh-TW" altLang="en-US" sz="5000" dirty="0">
                <a:solidFill>
                  <a:schemeClr val="bg1"/>
                </a:solidFill>
              </a:rPr>
              <a:t>熱</a:t>
            </a:r>
            <a:r>
              <a:rPr lang="zh-TW" altLang="en-US" sz="5000" dirty="0" smtClean="0">
                <a:solidFill>
                  <a:schemeClr val="bg1"/>
                </a:solidFill>
              </a:rPr>
              <a:t>適應</a:t>
            </a:r>
            <a:r>
              <a:rPr lang="en-US" altLang="zh-TW" sz="5000" dirty="0" smtClean="0">
                <a:solidFill>
                  <a:schemeClr val="bg1"/>
                </a:solidFill>
              </a:rPr>
              <a:t> Acclimatization</a:t>
            </a:r>
            <a:endParaRPr kumimoji="1" lang="en-US" altLang="zh-TW" sz="500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8651" y="1825624"/>
            <a:ext cx="2359174" cy="462771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zh-TW" altLang="en-US" sz="3600" dirty="0"/>
              <a:t>利用重複及</a:t>
            </a:r>
            <a:r>
              <a:rPr lang="zh-TW" altLang="en-US" sz="3600" b="1" dirty="0">
                <a:solidFill>
                  <a:srgbClr val="FF0000"/>
                </a:solidFill>
              </a:rPr>
              <a:t>長期暴露</a:t>
            </a:r>
            <a:r>
              <a:rPr lang="zh-TW" altLang="en-US" sz="3600" dirty="0"/>
              <a:t>於熱環境下，使暴露熱環境所受之</a:t>
            </a:r>
            <a:r>
              <a:rPr lang="zh-TW" altLang="en-US" sz="3600" b="1" dirty="0">
                <a:solidFill>
                  <a:srgbClr val="FF0000"/>
                </a:solidFill>
              </a:rPr>
              <a:t>生理壓力減弱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kumimoji="1" lang="en-US" altLang="zh-TW" sz="17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5" y="1838449"/>
            <a:ext cx="5849912" cy="461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3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F60FCA6E-0894-46CD-BD49-5955A51E008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966" y="5346696"/>
            <a:ext cx="4020034" cy="1511304"/>
          </a:xfrm>
          <a:custGeom>
            <a:avLst/>
            <a:gdLst>
              <a:gd name="connsiteX0" fmla="*/ 4545473 w 5360045"/>
              <a:gd name="connsiteY0" fmla="*/ 0 h 1511304"/>
              <a:gd name="connsiteX1" fmla="*/ 5360045 w 5360045"/>
              <a:gd name="connsiteY1" fmla="*/ 0 h 1511304"/>
              <a:gd name="connsiteX2" fmla="*/ 5360045 w 5360045"/>
              <a:gd name="connsiteY2" fmla="*/ 1046730 h 1511304"/>
              <a:gd name="connsiteX3" fmla="*/ 5360045 w 5360045"/>
              <a:gd name="connsiteY3" fmla="*/ 1508760 h 1511304"/>
              <a:gd name="connsiteX4" fmla="*/ 5360045 w 5360045"/>
              <a:gd name="connsiteY4" fmla="*/ 1511304 h 1511304"/>
              <a:gd name="connsiteX5" fmla="*/ 4545474 w 5360045"/>
              <a:gd name="connsiteY5" fmla="*/ 1511304 h 1511304"/>
              <a:gd name="connsiteX6" fmla="*/ 2525897 w 5360045"/>
              <a:gd name="connsiteY6" fmla="*/ 1511304 h 1511304"/>
              <a:gd name="connsiteX7" fmla="*/ 0 w 5360045"/>
              <a:gd name="connsiteY7" fmla="*/ 1511304 h 1511304"/>
              <a:gd name="connsiteX8" fmla="*/ 697617 w 5360045"/>
              <a:gd name="connsiteY8" fmla="*/ 3 h 1511304"/>
              <a:gd name="connsiteX9" fmla="*/ 4545473 w 5360045"/>
              <a:gd name="connsiteY9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0045" h="1511304">
                <a:moveTo>
                  <a:pt x="4545473" y="0"/>
                </a:moveTo>
                <a:lnTo>
                  <a:pt x="5360045" y="0"/>
                </a:lnTo>
                <a:lnTo>
                  <a:pt x="5360045" y="1046730"/>
                </a:lnTo>
                <a:lnTo>
                  <a:pt x="5360045" y="1508760"/>
                </a:lnTo>
                <a:lnTo>
                  <a:pt x="5360045" y="1511304"/>
                </a:lnTo>
                <a:lnTo>
                  <a:pt x="4545474" y="1511304"/>
                </a:lnTo>
                <a:lnTo>
                  <a:pt x="2525897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rgbClr val="40404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E78C6E4B-A1F1-4B6C-97EC-BE997495D6A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46694"/>
            <a:ext cx="5509953" cy="1511306"/>
          </a:xfrm>
          <a:custGeom>
            <a:avLst/>
            <a:gdLst>
              <a:gd name="connsiteX0" fmla="*/ 0 w 7346605"/>
              <a:gd name="connsiteY0" fmla="*/ 0 h 1511306"/>
              <a:gd name="connsiteX1" fmla="*/ 239486 w 7346605"/>
              <a:gd name="connsiteY1" fmla="*/ 0 h 1511306"/>
              <a:gd name="connsiteX2" fmla="*/ 1209568 w 7346605"/>
              <a:gd name="connsiteY2" fmla="*/ 0 h 1511306"/>
              <a:gd name="connsiteX3" fmla="*/ 2405743 w 7346605"/>
              <a:gd name="connsiteY3" fmla="*/ 0 h 1511306"/>
              <a:gd name="connsiteX4" fmla="*/ 2405743 w 7346605"/>
              <a:gd name="connsiteY4" fmla="*/ 2544 h 1511306"/>
              <a:gd name="connsiteX5" fmla="*/ 2801131 w 7346605"/>
              <a:gd name="connsiteY5" fmla="*/ 2544 h 1511306"/>
              <a:gd name="connsiteX6" fmla="*/ 2801131 w 7346605"/>
              <a:gd name="connsiteY6" fmla="*/ 0 h 1511306"/>
              <a:gd name="connsiteX7" fmla="*/ 7346605 w 7346605"/>
              <a:gd name="connsiteY7" fmla="*/ 0 h 1511306"/>
              <a:gd name="connsiteX8" fmla="*/ 6648988 w 7346605"/>
              <a:gd name="connsiteY8" fmla="*/ 1511301 h 1511306"/>
              <a:gd name="connsiteX9" fmla="*/ 2801132 w 7346605"/>
              <a:gd name="connsiteY9" fmla="*/ 1511301 h 1511306"/>
              <a:gd name="connsiteX10" fmla="*/ 2801132 w 7346605"/>
              <a:gd name="connsiteY10" fmla="*/ 1511304 h 1511306"/>
              <a:gd name="connsiteX11" fmla="*/ 2405743 w 7346605"/>
              <a:gd name="connsiteY11" fmla="*/ 1511304 h 1511306"/>
              <a:gd name="connsiteX12" fmla="*/ 2405743 w 7346605"/>
              <a:gd name="connsiteY12" fmla="*/ 1511306 h 1511306"/>
              <a:gd name="connsiteX13" fmla="*/ 1333411 w 7346605"/>
              <a:gd name="connsiteY13" fmla="*/ 1511306 h 1511306"/>
              <a:gd name="connsiteX14" fmla="*/ 1219208 w 7346605"/>
              <a:gd name="connsiteY14" fmla="*/ 1511306 h 1511306"/>
              <a:gd name="connsiteX15" fmla="*/ 1209568 w 7346605"/>
              <a:gd name="connsiteY15" fmla="*/ 1511306 h 1511306"/>
              <a:gd name="connsiteX16" fmla="*/ 239486 w 7346605"/>
              <a:gd name="connsiteY16" fmla="*/ 1511306 h 1511306"/>
              <a:gd name="connsiteX17" fmla="*/ 0 w 7346605"/>
              <a:gd name="connsiteY17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46605" h="1511306">
                <a:moveTo>
                  <a:pt x="0" y="0"/>
                </a:moveTo>
                <a:lnTo>
                  <a:pt x="239486" y="0"/>
                </a:lnTo>
                <a:lnTo>
                  <a:pt x="1209568" y="0"/>
                </a:lnTo>
                <a:lnTo>
                  <a:pt x="2405743" y="0"/>
                </a:lnTo>
                <a:lnTo>
                  <a:pt x="2405743" y="2544"/>
                </a:lnTo>
                <a:lnTo>
                  <a:pt x="2801131" y="2544"/>
                </a:lnTo>
                <a:lnTo>
                  <a:pt x="2801131" y="0"/>
                </a:lnTo>
                <a:lnTo>
                  <a:pt x="7346605" y="0"/>
                </a:lnTo>
                <a:lnTo>
                  <a:pt x="6648988" y="1511301"/>
                </a:lnTo>
                <a:lnTo>
                  <a:pt x="2801132" y="1511301"/>
                </a:lnTo>
                <a:lnTo>
                  <a:pt x="2801132" y="1511304"/>
                </a:lnTo>
                <a:lnTo>
                  <a:pt x="2405743" y="1511304"/>
                </a:lnTo>
                <a:lnTo>
                  <a:pt x="2405743" y="1511306"/>
                </a:lnTo>
                <a:lnTo>
                  <a:pt x="1333411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93" y="620687"/>
            <a:ext cx="6549037" cy="4157875"/>
          </a:xfrm>
          <a:prstGeom prst="rect">
            <a:avLst/>
          </a:prstGeom>
        </p:spPr>
      </p:pic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6021793" y="5554181"/>
            <a:ext cx="2635274" cy="10963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fontAlgn="base">
              <a:lnSpc>
                <a:spcPct val="90000"/>
              </a:lnSpc>
            </a:pPr>
            <a:r>
              <a:rPr kumimoji="1" lang="zh-TW" altLang="en-US" sz="5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熱適應</a:t>
            </a:r>
            <a:endParaRPr kumimoji="1" lang="en-US" altLang="zh-TW" sz="50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sz="half" idx="1"/>
          </p:nvPr>
        </p:nvSpPr>
        <p:spPr>
          <a:xfrm>
            <a:off x="6660231" y="116632"/>
            <a:ext cx="1996835" cy="48690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114300" indent="0">
              <a:lnSpc>
                <a:spcPct val="90000"/>
              </a:lnSpc>
              <a:buNone/>
            </a:pPr>
            <a:r>
              <a:rPr kumimoji="1" lang="en-US" altLang="zh-TW" dirty="0"/>
              <a:t>75-80%</a:t>
            </a:r>
            <a:r>
              <a:rPr kumimoji="1" lang="zh-TW" altLang="en-US" sz="1700" dirty="0"/>
              <a:t>的熱適應發生在最初的</a:t>
            </a:r>
            <a:r>
              <a:rPr kumimoji="1" lang="en-US" altLang="zh-TW" dirty="0"/>
              <a:t>4-7</a:t>
            </a:r>
            <a:r>
              <a:rPr kumimoji="1" lang="zh-TW" altLang="en-US" dirty="0"/>
              <a:t>天</a:t>
            </a:r>
            <a:r>
              <a:rPr kumimoji="1" lang="en-US" altLang="zh-TW" sz="1700" dirty="0"/>
              <a:t/>
            </a:r>
            <a:br>
              <a:rPr kumimoji="1" lang="en-US" altLang="zh-TW" sz="1700" dirty="0"/>
            </a:br>
            <a:endParaRPr kumimoji="1" lang="en-US" altLang="zh-TW" sz="1700" dirty="0"/>
          </a:p>
          <a:p>
            <a:pPr marL="114300" indent="0">
              <a:lnSpc>
                <a:spcPct val="90000"/>
              </a:lnSpc>
              <a:buNone/>
            </a:pPr>
            <a:r>
              <a:rPr lang="zh-TW" altLang="en-US" sz="1700" dirty="0"/>
              <a:t>熱適應可以通過</a:t>
            </a:r>
            <a:r>
              <a:rPr lang="en-US" altLang="zh-TW" sz="1700" dirty="0"/>
              <a:t>3</a:t>
            </a:r>
            <a:r>
              <a:rPr lang="zh-TW" altLang="en-US" sz="1700" dirty="0"/>
              <a:t>種途徑進行：</a:t>
            </a:r>
            <a:br>
              <a:rPr lang="zh-TW" altLang="en-US" sz="1700" dirty="0"/>
            </a:br>
            <a:r>
              <a:rPr lang="zh-TW" altLang="en-US" sz="1700" dirty="0"/>
              <a:t>（</a:t>
            </a:r>
            <a:r>
              <a:rPr lang="en-US" altLang="zh-TW" sz="1700" dirty="0"/>
              <a:t>1</a:t>
            </a:r>
            <a:r>
              <a:rPr lang="zh-TW" altLang="en-US" sz="1700" dirty="0"/>
              <a:t>）在熱環境中</a:t>
            </a:r>
            <a:r>
              <a:rPr lang="zh-TW" altLang="en-US" sz="1700" dirty="0" smtClean="0"/>
              <a:t>進行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恆定強度的運動</a:t>
            </a:r>
            <a:r>
              <a:rPr lang="zh-TW" altLang="en-US" sz="1700" dirty="0"/>
              <a:t/>
            </a:r>
            <a:br>
              <a:rPr lang="zh-TW" altLang="en-US" sz="1700" dirty="0"/>
            </a:br>
            <a:r>
              <a:rPr lang="zh-TW" altLang="en-US" sz="1700" dirty="0"/>
              <a:t>（</a:t>
            </a:r>
            <a:r>
              <a:rPr lang="en-US" altLang="zh-TW" sz="1700" dirty="0"/>
              <a:t>2</a:t>
            </a:r>
            <a:r>
              <a:rPr lang="zh-TW" altLang="en-US" sz="1700" dirty="0"/>
              <a:t>）在</a:t>
            </a:r>
            <a:r>
              <a:rPr lang="zh-TW" altLang="en-US" sz="1700" dirty="0" smtClean="0"/>
              <a:t>熱環境</a:t>
            </a:r>
            <a:r>
              <a:rPr lang="zh-TW" altLang="en-US" sz="1700" dirty="0"/>
              <a:t>中進行</a:t>
            </a:r>
            <a:r>
              <a:rPr lang="zh-TW" altLang="en-US" sz="2000" b="1" dirty="0">
                <a:solidFill>
                  <a:srgbClr val="FF0000"/>
                </a:solidFill>
              </a:rPr>
              <a:t>自選強度的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運動</a:t>
            </a:r>
            <a:r>
              <a:rPr lang="zh-TW" altLang="en-US" sz="1700" dirty="0"/>
              <a:t/>
            </a:r>
            <a:br>
              <a:rPr lang="zh-TW" altLang="en-US" sz="1700" dirty="0"/>
            </a:br>
            <a:r>
              <a:rPr lang="zh-TW" altLang="en-US" sz="1700" dirty="0"/>
              <a:t>（</a:t>
            </a:r>
            <a:r>
              <a:rPr lang="en-US" altLang="zh-TW" sz="1700" dirty="0"/>
              <a:t>3</a:t>
            </a:r>
            <a:r>
              <a:rPr lang="zh-TW" altLang="en-US" sz="1700" dirty="0"/>
              <a:t>）暴露在可控的</a:t>
            </a:r>
            <a:r>
              <a:rPr lang="zh-TW" altLang="en-US" sz="2000" b="1" dirty="0">
                <a:solidFill>
                  <a:srgbClr val="FF0000"/>
                </a:solidFill>
              </a:rPr>
              <a:t>高溫環境</a:t>
            </a:r>
            <a:r>
              <a:rPr lang="zh-TW" altLang="en-US" sz="1700" dirty="0"/>
              <a:t>內</a:t>
            </a:r>
            <a:r>
              <a:rPr lang="zh-TW" altLang="en-US" sz="1700" dirty="0" smtClean="0"/>
              <a:t>。</a:t>
            </a:r>
            <a:endParaRPr kumimoji="1" lang="en-US" altLang="zh-TW" sz="1700" dirty="0"/>
          </a:p>
        </p:txBody>
      </p:sp>
    </p:spTree>
    <p:extLst>
      <p:ext uri="{BB962C8B-B14F-4D97-AF65-F5344CB8AC3E}">
        <p14:creationId xmlns:p14="http://schemas.microsoft.com/office/powerpoint/2010/main" val="229751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zh-TW" altLang="en-US" dirty="0" smtClean="0"/>
              <a:t>熱適應</a:t>
            </a:r>
            <a:r>
              <a:rPr lang="en-US" altLang="zh-TW" dirty="0"/>
              <a:t>:</a:t>
            </a:r>
            <a:r>
              <a:rPr lang="zh-TW" altLang="en-US" dirty="0" smtClean="0"/>
              <a:t>生理調適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血液容量上升。</a:t>
            </a:r>
          </a:p>
          <a:p>
            <a:r>
              <a:rPr lang="zh-TW" altLang="en-US" dirty="0" smtClean="0"/>
              <a:t>皮膚</a:t>
            </a:r>
            <a:r>
              <a:rPr lang="zh-TW" altLang="en-US" dirty="0"/>
              <a:t>血流量增加。</a:t>
            </a:r>
          </a:p>
          <a:p>
            <a:r>
              <a:rPr lang="zh-TW" altLang="en-US" dirty="0" smtClean="0"/>
              <a:t>開始</a:t>
            </a:r>
            <a:r>
              <a:rPr lang="zh-TW" altLang="en-US" dirty="0"/>
              <a:t>流汗的閾值降低（指在較低的溫度下即流汗）。</a:t>
            </a:r>
          </a:p>
          <a:p>
            <a:r>
              <a:rPr lang="zh-TW" altLang="en-US" dirty="0" smtClean="0"/>
              <a:t>流汗</a:t>
            </a:r>
            <a:r>
              <a:rPr lang="zh-TW" altLang="en-US" dirty="0"/>
              <a:t>量增加。</a:t>
            </a:r>
          </a:p>
          <a:p>
            <a:r>
              <a:rPr lang="zh-TW" altLang="en-US" dirty="0" smtClean="0"/>
              <a:t>汗液</a:t>
            </a:r>
            <a:r>
              <a:rPr lang="zh-TW" altLang="en-US" dirty="0"/>
              <a:t>的鹽分濃度降低。</a:t>
            </a:r>
          </a:p>
          <a:p>
            <a:r>
              <a:rPr lang="zh-TW" altLang="en-US" dirty="0" smtClean="0"/>
              <a:t>同樣</a:t>
            </a:r>
            <a:r>
              <a:rPr lang="zh-TW" altLang="en-US" dirty="0"/>
              <a:t>的運動，皮膚及核心溫度較低。</a:t>
            </a:r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475486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zh-TW" altLang="en-US" dirty="0">
                <a:solidFill>
                  <a:schemeClr val="bg1"/>
                </a:solidFill>
              </a:rPr>
              <a:t>熱適應</a:t>
            </a:r>
            <a:endParaRPr kumimoji="1" lang="zh-TW" altLang="en-US" dirty="0">
              <a:solidFill>
                <a:schemeClr val="bg1"/>
              </a:solidFill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熱適應的時間需要</a:t>
            </a:r>
            <a:r>
              <a:rPr lang="en-US" altLang="zh-TW" dirty="0">
                <a:solidFill>
                  <a:srgbClr val="FF0000"/>
                </a:solidFill>
              </a:rPr>
              <a:t>1-2 </a:t>
            </a:r>
            <a:r>
              <a:rPr lang="zh-TW" altLang="en-US" dirty="0" smtClean="0">
                <a:solidFill>
                  <a:srgbClr val="FF0000"/>
                </a:solidFill>
              </a:rPr>
              <a:t>周</a:t>
            </a:r>
            <a:endParaRPr lang="en-US" altLang="zh-TW" dirty="0" smtClean="0"/>
          </a:p>
          <a:p>
            <a:r>
              <a:rPr lang="zh-TW" altLang="en-US" dirty="0" smtClean="0"/>
              <a:t>適應期</a:t>
            </a:r>
            <a:r>
              <a:rPr lang="zh-TW" altLang="en-US" dirty="0"/>
              <a:t>中，需逐漸增加熱適應人員曬太陽的時間及逐漸增加運動量，</a:t>
            </a:r>
            <a:r>
              <a:rPr lang="en-US" altLang="zh-TW" dirty="0">
                <a:solidFill>
                  <a:srgbClr val="FF0000"/>
                </a:solidFill>
              </a:rPr>
              <a:t>2 </a:t>
            </a:r>
            <a:r>
              <a:rPr lang="zh-TW" altLang="en-US" dirty="0">
                <a:solidFill>
                  <a:srgbClr val="FF0000"/>
                </a:solidFill>
              </a:rPr>
              <a:t>周</a:t>
            </a:r>
            <a:r>
              <a:rPr lang="zh-TW" altLang="en-US" dirty="0"/>
              <a:t>後就可以按照正常的訓練計畫實施</a:t>
            </a:r>
            <a:r>
              <a:rPr lang="zh-TW" altLang="en-US" dirty="0" smtClean="0"/>
              <a:t>，</a:t>
            </a:r>
            <a:endParaRPr lang="en-US" altLang="zh-TW" dirty="0" smtClean="0"/>
          </a:p>
          <a:p>
            <a:r>
              <a:rPr lang="zh-TW" altLang="en-US" dirty="0" smtClean="0"/>
              <a:t>若</a:t>
            </a:r>
            <a:r>
              <a:rPr lang="zh-TW" altLang="en-US" dirty="0"/>
              <a:t>離開訓練超過了</a:t>
            </a:r>
            <a:r>
              <a:rPr lang="en-US" altLang="zh-TW" dirty="0">
                <a:solidFill>
                  <a:srgbClr val="FF0000"/>
                </a:solidFill>
              </a:rPr>
              <a:t>3 </a:t>
            </a:r>
            <a:r>
              <a:rPr lang="zh-TW" altLang="en-US" dirty="0">
                <a:solidFill>
                  <a:srgbClr val="FF0000"/>
                </a:solidFill>
              </a:rPr>
              <a:t>周</a:t>
            </a:r>
            <a:r>
              <a:rPr lang="zh-TW" altLang="en-US" dirty="0"/>
              <a:t>，必須重新做熱</a:t>
            </a:r>
            <a:r>
              <a:rPr lang="zh-TW" altLang="en-US" dirty="0" smtClean="0"/>
              <a:t>適應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64639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標題 4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zh-TW" altLang="en-US" sz="5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熱傷害</a:t>
            </a:r>
          </a:p>
        </p:txBody>
      </p:sp>
      <p:sp>
        <p:nvSpPr>
          <p:cNvPr id="50179" name="文字版面配置區 5"/>
          <p:cNvSpPr>
            <a:spLocks noGrp="1"/>
          </p:cNvSpPr>
          <p:nvPr>
            <p:ph type="body" idx="1"/>
          </p:nvPr>
        </p:nvSpPr>
        <p:spPr>
          <a:xfrm>
            <a:off x="1042988" y="1989138"/>
            <a:ext cx="4040187" cy="639762"/>
          </a:xfrm>
        </p:spPr>
        <p:txBody>
          <a:bodyPr>
            <a:normAutofit/>
          </a:bodyPr>
          <a:lstStyle/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 smtClean="0"/>
          </a:p>
        </p:txBody>
      </p:sp>
      <p:sp>
        <p:nvSpPr>
          <p:cNvPr id="15364" name="內容版面配置區 2"/>
          <p:cNvSpPr>
            <a:spLocks noGrp="1"/>
          </p:cNvSpPr>
          <p:nvPr>
            <p:ph sz="half" idx="2"/>
          </p:nvPr>
        </p:nvSpPr>
        <p:spPr>
          <a:xfrm>
            <a:off x="467544" y="1916832"/>
            <a:ext cx="8208912" cy="3951288"/>
          </a:xfrm>
          <a:ln w="28575"/>
        </p:spPr>
        <p:txBody>
          <a:bodyPr>
            <a:noAutofit/>
          </a:bodyPr>
          <a:lstStyle/>
          <a:p>
            <a:pPr>
              <a:defRPr/>
            </a:pPr>
            <a:r>
              <a:rPr lang="zh-TW" altLang="en-US" sz="3200" b="1" dirty="0" smtClean="0">
                <a:solidFill>
                  <a:srgbClr val="A50021"/>
                </a:solidFill>
                <a:latin typeface="微軟正黑體" pitchFamily="34" charset="-120"/>
                <a:ea typeface="微軟正黑體" pitchFamily="34" charset="-120"/>
              </a:rPr>
              <a:t>由於暴露於高溫環境下，所導致的人體傷害</a:t>
            </a:r>
            <a:endParaRPr lang="zh-TW" altLang="en-US" sz="32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96010"/>
            <a:ext cx="6121391" cy="3150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27415" t="13333" r="24039" b="6250"/>
          <a:stretch>
            <a:fillRect/>
          </a:stretch>
        </p:blipFill>
        <p:spPr bwMode="auto">
          <a:xfrm>
            <a:off x="827088" y="188913"/>
            <a:ext cx="7586662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6722" name="Rectangle 2"/>
          <p:cNvSpPr>
            <a:spLocks noChangeArrowheads="1"/>
          </p:cNvSpPr>
          <p:nvPr/>
        </p:nvSpPr>
        <p:spPr bwMode="auto">
          <a:xfrm>
            <a:off x="395288" y="260350"/>
            <a:ext cx="8497887" cy="1008063"/>
          </a:xfrm>
          <a:prstGeom prst="rect">
            <a:avLst/>
          </a:prstGeom>
          <a:solidFill>
            <a:srgbClr val="002060"/>
          </a:solidFill>
          <a:ln w="12700">
            <a:solidFill>
              <a:srgbClr val="0000FF"/>
            </a:solidFill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 wrap="none" bIns="118800" anchor="ctr" anchorCtr="1"/>
          <a:lstStyle/>
          <a:p>
            <a:pPr algn="ctr">
              <a:defRPr/>
            </a:pPr>
            <a:r>
              <a:rPr lang="zh-TW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每日量</a:t>
            </a:r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測體溫及體重</a:t>
            </a:r>
          </a:p>
        </p:txBody>
      </p:sp>
      <p:sp>
        <p:nvSpPr>
          <p:cNvPr id="6046725" name="Rectangle 5"/>
          <p:cNvSpPr>
            <a:spLocks noChangeArrowheads="1"/>
          </p:cNvSpPr>
          <p:nvPr/>
        </p:nvSpPr>
        <p:spPr bwMode="auto">
          <a:xfrm>
            <a:off x="611188" y="2565400"/>
            <a:ext cx="8137525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zh-TW" altLang="zh-TW" sz="38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33798" name="Text Box 7"/>
          <p:cNvSpPr txBox="1">
            <a:spLocks noChangeArrowheads="1"/>
          </p:cNvSpPr>
          <p:nvPr/>
        </p:nvSpPr>
        <p:spPr bwMode="auto">
          <a:xfrm>
            <a:off x="468313" y="1651000"/>
            <a:ext cx="739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zh-TW">
              <a:latin typeface="Tahoma" pitchFamily="34" charset="0"/>
            </a:endParaRPr>
          </a:p>
        </p:txBody>
      </p:sp>
      <p:pic>
        <p:nvPicPr>
          <p:cNvPr id="33799" name="Picture 8" descr="PICT103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6413" y="1860357"/>
            <a:ext cx="3504266" cy="3927148"/>
          </a:xfrm>
          <a:noFill/>
        </p:spPr>
      </p:pic>
      <p:pic>
        <p:nvPicPr>
          <p:cNvPr id="33800" name="Picture 9" descr="PICT103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49043" y="2519231"/>
            <a:ext cx="4644132" cy="2409361"/>
          </a:xfrm>
          <a:noFill/>
        </p:spPr>
      </p:pic>
      <p:sp>
        <p:nvSpPr>
          <p:cNvPr id="33801" name="Text Box 10"/>
          <p:cNvSpPr txBox="1">
            <a:spLocks noChangeArrowheads="1"/>
          </p:cNvSpPr>
          <p:nvPr/>
        </p:nvSpPr>
        <p:spPr bwMode="auto">
          <a:xfrm>
            <a:off x="468313" y="5842992"/>
            <a:ext cx="14033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b="1" dirty="0">
                <a:solidFill>
                  <a:srgbClr val="FF3300"/>
                </a:solidFill>
                <a:ea typeface="標楷體" pitchFamily="65" charset="-120"/>
              </a:rPr>
              <a:t>體溫量測</a:t>
            </a:r>
          </a:p>
        </p:txBody>
      </p:sp>
      <p:sp>
        <p:nvSpPr>
          <p:cNvPr id="33802" name="Text Box 11"/>
          <p:cNvSpPr txBox="1">
            <a:spLocks noChangeArrowheads="1"/>
          </p:cNvSpPr>
          <p:nvPr/>
        </p:nvSpPr>
        <p:spPr bwMode="auto">
          <a:xfrm>
            <a:off x="4270858" y="4928592"/>
            <a:ext cx="14033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b="1" dirty="0">
                <a:solidFill>
                  <a:srgbClr val="FF3300"/>
                </a:solidFill>
                <a:ea typeface="標楷體" pitchFamily="65" charset="-120"/>
              </a:rPr>
              <a:t>體重量測</a:t>
            </a:r>
          </a:p>
        </p:txBody>
      </p:sp>
    </p:spTree>
    <p:extLst>
      <p:ext uri="{BB962C8B-B14F-4D97-AF65-F5344CB8AC3E}">
        <p14:creationId xmlns:p14="http://schemas.microsoft.com/office/powerpoint/2010/main" val="2988857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7747" name="AutoShape 3"/>
          <p:cNvSpPr>
            <a:spLocks noChangeArrowheads="1"/>
          </p:cNvSpPr>
          <p:nvPr/>
        </p:nvSpPr>
        <p:spPr bwMode="auto">
          <a:xfrm>
            <a:off x="323850" y="2276872"/>
            <a:ext cx="4651375" cy="3712766"/>
          </a:xfrm>
          <a:prstGeom prst="roundRect">
            <a:avLst>
              <a:gd name="adj" fmla="val 675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lnSpc>
                <a:spcPct val="110000"/>
              </a:lnSpc>
              <a:defRPr/>
            </a:pPr>
            <a:endParaRPr lang="zh-TW" altLang="zh-TW" sz="3800"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</p:txBody>
      </p:sp>
      <p:sp>
        <p:nvSpPr>
          <p:cNvPr id="6047748" name="Rectangle 4"/>
          <p:cNvSpPr>
            <a:spLocks noChangeArrowheads="1"/>
          </p:cNvSpPr>
          <p:nvPr/>
        </p:nvSpPr>
        <p:spPr bwMode="auto">
          <a:xfrm>
            <a:off x="539750" y="1628775"/>
            <a:ext cx="8064500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altLang="zh-TW" sz="38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altLang="zh-TW" sz="38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047749" name="Rectangle 5"/>
          <p:cNvSpPr>
            <a:spLocks noChangeArrowheads="1"/>
          </p:cNvSpPr>
          <p:nvPr/>
        </p:nvSpPr>
        <p:spPr bwMode="auto">
          <a:xfrm>
            <a:off x="611188" y="2565400"/>
            <a:ext cx="8137525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zh-TW" altLang="zh-TW" sz="38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6047750" name="Rectangle 6"/>
          <p:cNvSpPr>
            <a:spLocks noChangeArrowheads="1"/>
          </p:cNvSpPr>
          <p:nvPr/>
        </p:nvSpPr>
        <p:spPr bwMode="auto">
          <a:xfrm>
            <a:off x="611188" y="2492375"/>
            <a:ext cx="80645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zh-TW" altLang="zh-TW" sz="3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7415" name="Text Box 9"/>
          <p:cNvSpPr txBox="1">
            <a:spLocks noChangeArrowheads="1"/>
          </p:cNvSpPr>
          <p:nvPr/>
        </p:nvSpPr>
        <p:spPr bwMode="auto">
          <a:xfrm>
            <a:off x="395288" y="2500313"/>
            <a:ext cx="4537075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04813" indent="-404813">
              <a:defRPr/>
            </a:pPr>
            <a:r>
              <a:rPr lang="en-US" altLang="zh-TW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◆</a:t>
            </a:r>
            <a:r>
              <a:rPr lang="zh-TW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上、下午操課前，檢查士兵水壺是否裝滿水，每節下課前由帶隊官要求官兵喝水。</a:t>
            </a:r>
            <a:endParaRPr lang="en-US" altLang="zh-TW" sz="28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404813" indent="-404813">
              <a:defRPr/>
            </a:pPr>
            <a:endParaRPr lang="zh-TW" alt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404813" indent="-404813">
              <a:defRPr/>
            </a:pPr>
            <a:r>
              <a:rPr lang="zh-TW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◆確實要求官兵補充水分，採少量、多次、慢慢喝方式。</a:t>
            </a:r>
          </a:p>
        </p:txBody>
      </p:sp>
      <p:pic>
        <p:nvPicPr>
          <p:cNvPr id="21512" name="Picture 10" descr="PICT1064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20643" y="1913086"/>
            <a:ext cx="3383607" cy="4540102"/>
          </a:xfrm>
          <a:noFill/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46088" y="404664"/>
            <a:ext cx="8229600" cy="13716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要求</a:t>
            </a:r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充足飲水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01D0AF59-99C3-4251-AB9A-C966C6AD440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1855405F-37A2-4869-9154-F8BE3BECE6C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132" y="643467"/>
            <a:ext cx="7029735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231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27328" r="23308"/>
          <a:stretch/>
        </p:blipFill>
        <p:spPr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zh-TW" altLang="en-US" sz="2800" b="1" dirty="0"/>
              <a:t>台北高溫達</a:t>
            </a:r>
            <a:r>
              <a:rPr lang="en-US" altLang="zh-TW" sz="2800" b="1" dirty="0"/>
              <a:t>36℃</a:t>
            </a:r>
            <a:r>
              <a:rPr lang="zh-TW" altLang="en-US" sz="2800" b="1" dirty="0"/>
              <a:t>　 世大運半馬多名選手中暑</a:t>
            </a:r>
            <a:br>
              <a:rPr lang="zh-TW" altLang="en-US" sz="2800" b="1" dirty="0"/>
            </a:br>
            <a:endParaRPr kumimoji="1" lang="zh-TW" altLang="en-US" sz="2800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491490" y="2575034"/>
            <a:ext cx="3840085" cy="3462228"/>
          </a:xfrm>
        </p:spPr>
        <p:txBody>
          <a:bodyPr>
            <a:normAutofit/>
          </a:bodyPr>
          <a:lstStyle/>
          <a:p>
            <a:r>
              <a:rPr lang="zh-TW" altLang="en-US" sz="1500" dirty="0"/>
              <a:t>由於天氣悶熱，超過半數選手抵達終點後都體力不支，需由場邊工作人員攙扶，亦有數人則需坐上輪椅離開，共計</a:t>
            </a:r>
            <a:r>
              <a:rPr lang="en-US" altLang="zh-TW" sz="1500" dirty="0"/>
              <a:t>11</a:t>
            </a:r>
            <a:r>
              <a:rPr lang="zh-TW" altLang="en-US" sz="1500" dirty="0"/>
              <a:t>名男女選手未能完成賽事。</a:t>
            </a:r>
            <a:br>
              <a:rPr lang="zh-TW" altLang="en-US" sz="1500" dirty="0"/>
            </a:br>
            <a:r>
              <a:rPr lang="zh-TW" altLang="en-US" sz="1500" dirty="0"/>
              <a:t/>
            </a:r>
            <a:br>
              <a:rPr lang="zh-TW" altLang="en-US" sz="1500" dirty="0"/>
            </a:br>
            <a:r>
              <a:rPr lang="zh-TW" altLang="en-US" sz="1500" dirty="0" smtClean="0"/>
              <a:t>不少</a:t>
            </a:r>
            <a:r>
              <a:rPr lang="zh-TW" altLang="en-US" sz="1500" dirty="0"/>
              <a:t>外國選手都難敵高溫，攤倒路邊或嘔吐，有台媒形容，選手們將有關路段當成病床，直接躺在地上。</a:t>
            </a:r>
            <a:br>
              <a:rPr lang="zh-TW" altLang="en-US" sz="1500" dirty="0"/>
            </a:br>
            <a:r>
              <a:rPr lang="zh-TW" altLang="en-US" sz="1500" dirty="0"/>
              <a:t/>
            </a:r>
            <a:br>
              <a:rPr lang="zh-TW" altLang="en-US" sz="1500" dirty="0"/>
            </a:br>
            <a:r>
              <a:rPr lang="zh-TW" altLang="en-US" sz="1500" dirty="0"/>
              <a:t>世大運兩項賽事選手們先後因高溫出現不適情況，有網民調侃指：「熱就是我們主場之利。」另有民眾直言台灣的酷熱天氣，「實讓人不舒服、吃不消」。</a:t>
            </a:r>
            <a:endParaRPr kumimoji="1" lang="zh-TW" altLang="en-US" sz="1500" dirty="0"/>
          </a:p>
        </p:txBody>
      </p:sp>
    </p:spTree>
    <p:extLst>
      <p:ext uri="{BB962C8B-B14F-4D97-AF65-F5344CB8AC3E}">
        <p14:creationId xmlns:p14="http://schemas.microsoft.com/office/powerpoint/2010/main" val="263375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24667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" y="0"/>
            <a:ext cx="5664200" cy="685800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4690872" cy="18288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>
              <a:lnSpc>
                <a:spcPct val="120000"/>
              </a:lnSpc>
            </a:pPr>
            <a:r>
              <a:rPr lang="zh-TW" altLang="en-US" sz="3700" dirty="0">
                <a:solidFill>
                  <a:schemeClr val="bg1"/>
                </a:solidFill>
              </a:rPr>
              <a:t>星光夜跑不怕中暑？　壯男跑到一半高燒昏迷「</a:t>
            </a:r>
            <a:r>
              <a:rPr lang="zh-TW" altLang="en-US" sz="3700" b="1" dirty="0">
                <a:solidFill>
                  <a:srgbClr val="FF0000"/>
                </a:solidFill>
              </a:rPr>
              <a:t>六親不認</a:t>
            </a:r>
            <a:r>
              <a:rPr lang="zh-TW" altLang="en-US" sz="3700" dirty="0">
                <a:solidFill>
                  <a:schemeClr val="bg1"/>
                </a:solidFill>
              </a:rPr>
              <a:t>」</a:t>
            </a:r>
            <a:br>
              <a:rPr lang="zh-TW" altLang="en-US" sz="3700" dirty="0">
                <a:solidFill>
                  <a:schemeClr val="bg1"/>
                </a:solidFill>
              </a:rPr>
            </a:br>
            <a:endParaRPr kumimoji="1" lang="en-US" altLang="zh-TW" sz="3700" dirty="0">
              <a:solidFill>
                <a:schemeClr val="bg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2322576"/>
            <a:ext cx="4690872" cy="3858768"/>
          </a:xfrm>
        </p:spPr>
        <p:txBody>
          <a:bodyPr vert="horz" lIns="91440" tIns="45720" rIns="91440" bIns="45720" rtlCol="0">
            <a:noAutofit/>
          </a:bodyPr>
          <a:lstStyle/>
          <a:p>
            <a:pPr indent="-228600" fontAlgn="base"/>
            <a:r>
              <a:rPr lang="zh-TW" altLang="en-US" sz="1400" dirty="0">
                <a:solidFill>
                  <a:schemeClr val="bg1"/>
                </a:solidFill>
              </a:rPr>
              <a:t>近年來路跑蔚為風潮，一年賽事可高達</a:t>
            </a:r>
            <a:r>
              <a:rPr lang="en-US" altLang="zh-TW" sz="1400" dirty="0">
                <a:solidFill>
                  <a:schemeClr val="bg1"/>
                </a:solidFill>
              </a:rPr>
              <a:t>50</a:t>
            </a:r>
            <a:r>
              <a:rPr lang="zh-TW" altLang="en-US" sz="1400" dirty="0">
                <a:solidFill>
                  <a:schemeClr val="bg1"/>
                </a:solidFill>
              </a:rPr>
              <a:t>幾場，</a:t>
            </a:r>
            <a:r>
              <a:rPr lang="zh-TW" altLang="en-US" sz="1400" b="1" dirty="0">
                <a:solidFill>
                  <a:schemeClr val="bg1"/>
                </a:solidFill>
              </a:rPr>
              <a:t>有些民眾因害怕被曬到頭暈，往往會選擇「夜跑」挑戰極限，殊不知夏日晚間因溫度高，反而更容易造成中暑。</a:t>
            </a:r>
            <a:r>
              <a:rPr lang="en-US" altLang="zh-TW" sz="1400" dirty="0">
                <a:solidFill>
                  <a:schemeClr val="bg1"/>
                </a:solidFill>
              </a:rPr>
              <a:t>21</a:t>
            </a:r>
            <a:r>
              <a:rPr lang="zh-TW" altLang="en-US" sz="1400" dirty="0">
                <a:solidFill>
                  <a:schemeClr val="bg1"/>
                </a:solidFill>
              </a:rPr>
              <a:t>日就有一名</a:t>
            </a:r>
            <a:r>
              <a:rPr lang="en-US" altLang="zh-TW" sz="1400" dirty="0">
                <a:solidFill>
                  <a:schemeClr val="bg1"/>
                </a:solidFill>
              </a:rPr>
              <a:t>30</a:t>
            </a:r>
            <a:r>
              <a:rPr lang="zh-TW" altLang="en-US" sz="1400" dirty="0">
                <a:solidFill>
                  <a:schemeClr val="bg1"/>
                </a:solidFill>
              </a:rPr>
              <a:t>多歲的男子，參加大佳河濱公園的星光夜跑，在晚間</a:t>
            </a:r>
            <a:r>
              <a:rPr lang="en-US" altLang="zh-TW" sz="1400" dirty="0">
                <a:solidFill>
                  <a:schemeClr val="bg1"/>
                </a:solidFill>
              </a:rPr>
              <a:t>7</a:t>
            </a:r>
            <a:r>
              <a:rPr lang="zh-TW" altLang="en-US" sz="1400" dirty="0">
                <a:solidFill>
                  <a:schemeClr val="bg1"/>
                </a:solidFill>
              </a:rPr>
              <a:t>點</a:t>
            </a:r>
            <a:r>
              <a:rPr lang="en-US" altLang="zh-TW" sz="1400" dirty="0">
                <a:solidFill>
                  <a:schemeClr val="bg1"/>
                </a:solidFill>
              </a:rPr>
              <a:t>50</a:t>
            </a:r>
            <a:r>
              <a:rPr lang="zh-TW" altLang="en-US" sz="1400" dirty="0">
                <a:solidFill>
                  <a:schemeClr val="bg1"/>
                </a:solidFill>
              </a:rPr>
              <a:t>分中暑昏迷，送醫時發燒到</a:t>
            </a:r>
            <a:r>
              <a:rPr lang="en-US" altLang="zh-TW" sz="1400" dirty="0">
                <a:solidFill>
                  <a:schemeClr val="bg1"/>
                </a:solidFill>
              </a:rPr>
              <a:t>41.6</a:t>
            </a:r>
            <a:r>
              <a:rPr lang="zh-TW" altLang="en-US" sz="1400" dirty="0">
                <a:solidFill>
                  <a:schemeClr val="bg1"/>
                </a:solidFill>
              </a:rPr>
              <a:t>度「六親不認」，整整過了</a:t>
            </a:r>
            <a:r>
              <a:rPr lang="en-US" altLang="zh-TW" sz="1400" dirty="0">
                <a:solidFill>
                  <a:schemeClr val="bg1"/>
                </a:solidFill>
              </a:rPr>
              <a:t>4</a:t>
            </a:r>
            <a:r>
              <a:rPr lang="zh-TW" altLang="en-US" sz="1400" dirty="0">
                <a:solidFill>
                  <a:schemeClr val="bg1"/>
                </a:solidFill>
              </a:rPr>
              <a:t>小時才恢復正常。</a:t>
            </a:r>
          </a:p>
          <a:p>
            <a:pPr indent="-228600" fontAlgn="base"/>
            <a:r>
              <a:rPr lang="zh-TW" altLang="en-US" sz="1400" dirty="0">
                <a:solidFill>
                  <a:schemeClr val="bg1"/>
                </a:solidFill>
              </a:rPr>
              <a:t>三軍總醫院中暑防治中心主任朱柏齡醫師表示，這名</a:t>
            </a:r>
            <a:r>
              <a:rPr lang="en-US" altLang="zh-TW" sz="1400" dirty="0">
                <a:solidFill>
                  <a:schemeClr val="bg1"/>
                </a:solidFill>
              </a:rPr>
              <a:t>30</a:t>
            </a:r>
            <a:r>
              <a:rPr lang="zh-TW" altLang="en-US" sz="1400" dirty="0">
                <a:solidFill>
                  <a:schemeClr val="bg1"/>
                </a:solidFill>
              </a:rPr>
              <a:t>多歲的男子平時有運動習慣，平常多跑</a:t>
            </a:r>
            <a:r>
              <a:rPr lang="en-US" altLang="zh-TW" sz="1400" dirty="0">
                <a:solidFill>
                  <a:schemeClr val="bg1"/>
                </a:solidFill>
              </a:rPr>
              <a:t>5K</a:t>
            </a:r>
            <a:r>
              <a:rPr lang="zh-TW" altLang="en-US" sz="1400" dirty="0">
                <a:solidFill>
                  <a:schemeClr val="bg1"/>
                </a:solidFill>
              </a:rPr>
              <a:t>、</a:t>
            </a:r>
            <a:r>
              <a:rPr lang="en-US" altLang="zh-TW" sz="1400" dirty="0">
                <a:solidFill>
                  <a:schemeClr val="bg1"/>
                </a:solidFill>
              </a:rPr>
              <a:t>10K</a:t>
            </a:r>
            <a:r>
              <a:rPr lang="zh-TW" altLang="en-US" sz="1400" dirty="0">
                <a:solidFill>
                  <a:schemeClr val="bg1"/>
                </a:solidFill>
              </a:rPr>
              <a:t>，這次是想趁的夜間涼爽，挑戰極限</a:t>
            </a:r>
            <a:r>
              <a:rPr lang="en-US" altLang="zh-TW" sz="1400" dirty="0">
                <a:solidFill>
                  <a:schemeClr val="bg1"/>
                </a:solidFill>
              </a:rPr>
              <a:t>21K</a:t>
            </a:r>
            <a:r>
              <a:rPr lang="zh-TW" altLang="en-US" sz="1400" dirty="0">
                <a:solidFill>
                  <a:schemeClr val="bg1"/>
                </a:solidFill>
              </a:rPr>
              <a:t>，卻在跑了</a:t>
            </a:r>
            <a:r>
              <a:rPr lang="en-US" altLang="zh-TW" sz="1400" dirty="0">
                <a:solidFill>
                  <a:schemeClr val="bg1"/>
                </a:solidFill>
              </a:rPr>
              <a:t>15</a:t>
            </a:r>
            <a:r>
              <a:rPr lang="zh-TW" altLang="en-US" sz="1400" dirty="0">
                <a:solidFill>
                  <a:schemeClr val="bg1"/>
                </a:solidFill>
              </a:rPr>
              <a:t>、</a:t>
            </a:r>
            <a:r>
              <a:rPr lang="en-US" altLang="zh-TW" sz="1400" dirty="0">
                <a:solidFill>
                  <a:schemeClr val="bg1"/>
                </a:solidFill>
              </a:rPr>
              <a:t>16K</a:t>
            </a:r>
            <a:r>
              <a:rPr lang="zh-TW" altLang="en-US" sz="1400" dirty="0">
                <a:solidFill>
                  <a:schemeClr val="bg1"/>
                </a:solidFill>
              </a:rPr>
              <a:t>時暈倒，因為高燒昏迷，直接被送進加護病房，雖然不久就清醒，但因為大腦太熱產生「急性腦病變」，他不僅不記得自己是誰、住哪裡，連自己有沒有家人女友都不知道，直到</a:t>
            </a:r>
            <a:r>
              <a:rPr lang="en-US" altLang="zh-TW" sz="1400" dirty="0">
                <a:solidFill>
                  <a:schemeClr val="bg1"/>
                </a:solidFill>
              </a:rPr>
              <a:t>4</a:t>
            </a:r>
            <a:r>
              <a:rPr lang="zh-TW" altLang="en-US" sz="1400" dirty="0">
                <a:solidFill>
                  <a:schemeClr val="bg1"/>
                </a:solidFill>
              </a:rPr>
              <a:t>個小時大腦「退燒」，意識才逐漸恢復。</a:t>
            </a:r>
          </a:p>
          <a:p>
            <a:pPr indent="-228600"/>
            <a:endParaRPr kumimoji="1" lang="en-US" altLang="zh-TW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06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F60FCA6E-0894-46CD-BD49-5955A51E008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966" y="5346696"/>
            <a:ext cx="4020034" cy="1511304"/>
          </a:xfrm>
          <a:custGeom>
            <a:avLst/>
            <a:gdLst>
              <a:gd name="connsiteX0" fmla="*/ 4545473 w 5360045"/>
              <a:gd name="connsiteY0" fmla="*/ 0 h 1511304"/>
              <a:gd name="connsiteX1" fmla="*/ 5360045 w 5360045"/>
              <a:gd name="connsiteY1" fmla="*/ 0 h 1511304"/>
              <a:gd name="connsiteX2" fmla="*/ 5360045 w 5360045"/>
              <a:gd name="connsiteY2" fmla="*/ 1046730 h 1511304"/>
              <a:gd name="connsiteX3" fmla="*/ 5360045 w 5360045"/>
              <a:gd name="connsiteY3" fmla="*/ 1508760 h 1511304"/>
              <a:gd name="connsiteX4" fmla="*/ 5360045 w 5360045"/>
              <a:gd name="connsiteY4" fmla="*/ 1511304 h 1511304"/>
              <a:gd name="connsiteX5" fmla="*/ 4545474 w 5360045"/>
              <a:gd name="connsiteY5" fmla="*/ 1511304 h 1511304"/>
              <a:gd name="connsiteX6" fmla="*/ 2525897 w 5360045"/>
              <a:gd name="connsiteY6" fmla="*/ 1511304 h 1511304"/>
              <a:gd name="connsiteX7" fmla="*/ 0 w 5360045"/>
              <a:gd name="connsiteY7" fmla="*/ 1511304 h 1511304"/>
              <a:gd name="connsiteX8" fmla="*/ 697617 w 5360045"/>
              <a:gd name="connsiteY8" fmla="*/ 3 h 1511304"/>
              <a:gd name="connsiteX9" fmla="*/ 4545473 w 5360045"/>
              <a:gd name="connsiteY9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0045" h="1511304">
                <a:moveTo>
                  <a:pt x="4545473" y="0"/>
                </a:moveTo>
                <a:lnTo>
                  <a:pt x="5360045" y="0"/>
                </a:lnTo>
                <a:lnTo>
                  <a:pt x="5360045" y="1046730"/>
                </a:lnTo>
                <a:lnTo>
                  <a:pt x="5360045" y="1508760"/>
                </a:lnTo>
                <a:lnTo>
                  <a:pt x="5360045" y="1511304"/>
                </a:lnTo>
                <a:lnTo>
                  <a:pt x="4545474" y="1511304"/>
                </a:lnTo>
                <a:lnTo>
                  <a:pt x="2525897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rgbClr val="40404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E78C6E4B-A1F1-4B6C-97EC-BE997495D6A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46694"/>
            <a:ext cx="5509953" cy="1511306"/>
          </a:xfrm>
          <a:custGeom>
            <a:avLst/>
            <a:gdLst>
              <a:gd name="connsiteX0" fmla="*/ 0 w 7346605"/>
              <a:gd name="connsiteY0" fmla="*/ 0 h 1511306"/>
              <a:gd name="connsiteX1" fmla="*/ 239486 w 7346605"/>
              <a:gd name="connsiteY1" fmla="*/ 0 h 1511306"/>
              <a:gd name="connsiteX2" fmla="*/ 1209568 w 7346605"/>
              <a:gd name="connsiteY2" fmla="*/ 0 h 1511306"/>
              <a:gd name="connsiteX3" fmla="*/ 2405743 w 7346605"/>
              <a:gd name="connsiteY3" fmla="*/ 0 h 1511306"/>
              <a:gd name="connsiteX4" fmla="*/ 2405743 w 7346605"/>
              <a:gd name="connsiteY4" fmla="*/ 2544 h 1511306"/>
              <a:gd name="connsiteX5" fmla="*/ 2801131 w 7346605"/>
              <a:gd name="connsiteY5" fmla="*/ 2544 h 1511306"/>
              <a:gd name="connsiteX6" fmla="*/ 2801131 w 7346605"/>
              <a:gd name="connsiteY6" fmla="*/ 0 h 1511306"/>
              <a:gd name="connsiteX7" fmla="*/ 7346605 w 7346605"/>
              <a:gd name="connsiteY7" fmla="*/ 0 h 1511306"/>
              <a:gd name="connsiteX8" fmla="*/ 6648988 w 7346605"/>
              <a:gd name="connsiteY8" fmla="*/ 1511301 h 1511306"/>
              <a:gd name="connsiteX9" fmla="*/ 2801132 w 7346605"/>
              <a:gd name="connsiteY9" fmla="*/ 1511301 h 1511306"/>
              <a:gd name="connsiteX10" fmla="*/ 2801132 w 7346605"/>
              <a:gd name="connsiteY10" fmla="*/ 1511304 h 1511306"/>
              <a:gd name="connsiteX11" fmla="*/ 2405743 w 7346605"/>
              <a:gd name="connsiteY11" fmla="*/ 1511304 h 1511306"/>
              <a:gd name="connsiteX12" fmla="*/ 2405743 w 7346605"/>
              <a:gd name="connsiteY12" fmla="*/ 1511306 h 1511306"/>
              <a:gd name="connsiteX13" fmla="*/ 1333411 w 7346605"/>
              <a:gd name="connsiteY13" fmla="*/ 1511306 h 1511306"/>
              <a:gd name="connsiteX14" fmla="*/ 1219208 w 7346605"/>
              <a:gd name="connsiteY14" fmla="*/ 1511306 h 1511306"/>
              <a:gd name="connsiteX15" fmla="*/ 1209568 w 7346605"/>
              <a:gd name="connsiteY15" fmla="*/ 1511306 h 1511306"/>
              <a:gd name="connsiteX16" fmla="*/ 239486 w 7346605"/>
              <a:gd name="connsiteY16" fmla="*/ 1511306 h 1511306"/>
              <a:gd name="connsiteX17" fmla="*/ 0 w 7346605"/>
              <a:gd name="connsiteY17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46605" h="1511306">
                <a:moveTo>
                  <a:pt x="0" y="0"/>
                </a:moveTo>
                <a:lnTo>
                  <a:pt x="239486" y="0"/>
                </a:lnTo>
                <a:lnTo>
                  <a:pt x="1209568" y="0"/>
                </a:lnTo>
                <a:lnTo>
                  <a:pt x="2405743" y="0"/>
                </a:lnTo>
                <a:lnTo>
                  <a:pt x="2405743" y="2544"/>
                </a:lnTo>
                <a:lnTo>
                  <a:pt x="2801131" y="2544"/>
                </a:lnTo>
                <a:lnTo>
                  <a:pt x="2801131" y="0"/>
                </a:lnTo>
                <a:lnTo>
                  <a:pt x="7346605" y="0"/>
                </a:lnTo>
                <a:lnTo>
                  <a:pt x="6648988" y="1511301"/>
                </a:lnTo>
                <a:lnTo>
                  <a:pt x="2801132" y="1511301"/>
                </a:lnTo>
                <a:lnTo>
                  <a:pt x="2801132" y="1511304"/>
                </a:lnTo>
                <a:lnTo>
                  <a:pt x="2405743" y="1511304"/>
                </a:lnTo>
                <a:lnTo>
                  <a:pt x="2405743" y="1511306"/>
                </a:lnTo>
                <a:lnTo>
                  <a:pt x="1333411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4505" r="4954"/>
          <a:stretch/>
        </p:blipFill>
        <p:spPr>
          <a:xfrm>
            <a:off x="712590" y="1231124"/>
            <a:ext cx="4455801" cy="345721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2590" y="5529884"/>
            <a:ext cx="4270338" cy="10963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zh-TW" altLang="en-US" sz="2200" kern="1200">
                <a:solidFill>
                  <a:srgbClr val="303030"/>
                </a:solidFill>
                <a:latin typeface="+mj-lt"/>
                <a:ea typeface="+mj-ea"/>
                <a:cs typeface="+mj-cs"/>
              </a:rPr>
              <a:t>中暑體溫飆</a:t>
            </a:r>
            <a:r>
              <a:rPr lang="en-US" altLang="zh-TW" sz="2200" kern="1200">
                <a:solidFill>
                  <a:srgbClr val="303030"/>
                </a:solidFill>
                <a:latin typeface="+mj-lt"/>
                <a:ea typeface="+mj-ea"/>
                <a:cs typeface="+mj-cs"/>
              </a:rPr>
              <a:t>43.9℃ </a:t>
            </a:r>
            <a:r>
              <a:rPr lang="zh-TW" altLang="en-US" sz="2200" kern="1200">
                <a:solidFill>
                  <a:srgbClr val="303030"/>
                </a:solidFill>
                <a:latin typeface="+mj-lt"/>
                <a:ea typeface="+mj-ea"/>
                <a:cs typeface="+mj-cs"/>
              </a:rPr>
              <a:t>男大腦受損</a:t>
            </a:r>
            <a:br>
              <a:rPr lang="zh-TW" altLang="en-US" sz="2200" kern="1200">
                <a:solidFill>
                  <a:srgbClr val="303030"/>
                </a:solidFill>
                <a:latin typeface="+mj-lt"/>
                <a:ea typeface="+mj-ea"/>
                <a:cs typeface="+mj-cs"/>
              </a:rPr>
            </a:br>
            <a:r>
              <a:rPr lang="zh-TW" altLang="en-US" sz="2200" kern="1200">
                <a:solidFill>
                  <a:srgbClr val="303030"/>
                </a:solidFill>
                <a:latin typeface="+mj-lt"/>
                <a:ea typeface="+mj-ea"/>
                <a:cs typeface="+mj-cs"/>
              </a:rPr>
              <a:t>噴水冰敷</a:t>
            </a:r>
            <a:r>
              <a:rPr lang="en-US" altLang="zh-TW" sz="2200" kern="1200">
                <a:solidFill>
                  <a:srgbClr val="303030"/>
                </a:solidFill>
                <a:latin typeface="+mj-lt"/>
                <a:ea typeface="+mj-ea"/>
                <a:cs typeface="+mj-cs"/>
              </a:rPr>
              <a:t>3</a:t>
            </a:r>
            <a:r>
              <a:rPr lang="zh-TW" altLang="en-US" sz="2200" kern="1200">
                <a:solidFill>
                  <a:srgbClr val="303030"/>
                </a:solidFill>
                <a:latin typeface="+mj-lt"/>
                <a:ea typeface="+mj-ea"/>
                <a:cs typeface="+mj-cs"/>
              </a:rPr>
              <a:t>電扇猛吹 搶救</a:t>
            </a:r>
            <a:r>
              <a:rPr lang="en-US" altLang="zh-TW" sz="2200" kern="1200">
                <a:solidFill>
                  <a:srgbClr val="303030"/>
                </a:solidFill>
                <a:latin typeface="+mj-lt"/>
                <a:ea typeface="+mj-ea"/>
                <a:cs typeface="+mj-cs"/>
              </a:rPr>
              <a:t>4</a:t>
            </a:r>
            <a:r>
              <a:rPr lang="zh-TW" altLang="en-US" sz="2200" kern="1200">
                <a:solidFill>
                  <a:srgbClr val="303030"/>
                </a:solidFill>
                <a:latin typeface="+mj-lt"/>
                <a:ea typeface="+mj-ea"/>
                <a:cs typeface="+mj-cs"/>
              </a:rPr>
              <a:t>天撿回一命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650991" y="965199"/>
            <a:ext cx="3006076" cy="4020458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114300" indent="0" fontAlgn="base">
              <a:lnSpc>
                <a:spcPct val="90000"/>
              </a:lnSpc>
              <a:buNone/>
            </a:pPr>
            <a:r>
              <a:rPr lang="zh-TW" altLang="en-US" b="1" dirty="0">
                <a:solidFill>
                  <a:srgbClr val="FF0000"/>
                </a:solidFill>
              </a:rPr>
              <a:t>背部倒地燙傷</a:t>
            </a:r>
          </a:p>
          <a:p>
            <a:pPr marL="114300" indent="-228600" fontAlgn="base">
              <a:lnSpc>
                <a:spcPct val="90000"/>
              </a:lnSpc>
            </a:pPr>
            <a:r>
              <a:rPr lang="zh-TW" altLang="en-US" sz="1100" dirty="0"/>
              <a:t>收治病例的三軍總醫院中暑防治中心主任朱柏齡昨說，該男是工人，本月</a:t>
            </a:r>
            <a:r>
              <a:rPr lang="en-US" altLang="zh-TW" sz="1100" dirty="0"/>
              <a:t>7</a:t>
            </a:r>
            <a:r>
              <a:rPr lang="zh-TW" altLang="en-US" sz="1100" dirty="0"/>
              <a:t>日上工僅</a:t>
            </a:r>
            <a:r>
              <a:rPr lang="en-US" altLang="zh-TW" sz="1100" dirty="0"/>
              <a:t>2</a:t>
            </a:r>
            <a:r>
              <a:rPr lang="zh-TW" altLang="en-US" sz="1100" dirty="0"/>
              <a:t>小時便出現走路搖晃、講話不清等症狀，休息後本要騎車卻突然昏倒，送醫時昏迷指數只有</a:t>
            </a:r>
            <a:r>
              <a:rPr lang="en-US" altLang="zh-TW" sz="1100" dirty="0"/>
              <a:t>3</a:t>
            </a:r>
            <a:r>
              <a:rPr lang="zh-TW" altLang="en-US" sz="1100" dirty="0"/>
              <a:t>分（共</a:t>
            </a:r>
            <a:r>
              <a:rPr lang="en-US" altLang="zh-TW" sz="1100" dirty="0"/>
              <a:t>3</a:t>
            </a:r>
            <a:r>
              <a:rPr lang="zh-TW" altLang="en-US" sz="1100" dirty="0"/>
              <a:t>到</a:t>
            </a:r>
            <a:r>
              <a:rPr lang="en-US" altLang="zh-TW" sz="1100" dirty="0"/>
              <a:t>15</a:t>
            </a:r>
            <a:r>
              <a:rPr lang="zh-TW" altLang="en-US" sz="1100" dirty="0"/>
              <a:t>分，意識最不清為</a:t>
            </a:r>
            <a:r>
              <a:rPr lang="en-US" altLang="zh-TW" sz="1100" dirty="0"/>
              <a:t>3</a:t>
            </a:r>
            <a:r>
              <a:rPr lang="zh-TW" altLang="en-US" sz="1100" dirty="0"/>
              <a:t>分，最清楚為</a:t>
            </a:r>
            <a:r>
              <a:rPr lang="en-US" altLang="zh-TW" sz="1100" dirty="0"/>
              <a:t>15</a:t>
            </a:r>
            <a:r>
              <a:rPr lang="zh-TW" altLang="en-US" sz="1100" dirty="0"/>
              <a:t>分），且因倒地，背部、四肢接觸高溫地表，身體面積有</a:t>
            </a:r>
            <a:r>
              <a:rPr lang="en-US" altLang="zh-TW" sz="1100" dirty="0"/>
              <a:t>40%</a:t>
            </a:r>
            <a:r>
              <a:rPr lang="zh-TW" altLang="en-US" sz="1100" dirty="0"/>
              <a:t>燙傷。 </a:t>
            </a:r>
            <a:br>
              <a:rPr lang="zh-TW" altLang="en-US" sz="1100" dirty="0"/>
            </a:br>
            <a:r>
              <a:rPr lang="zh-TW" altLang="en-US" sz="1100" dirty="0"/>
              <a:t>為搶救該男，三總團隊出動</a:t>
            </a:r>
            <a:r>
              <a:rPr lang="en-US" altLang="zh-TW" sz="1100" dirty="0"/>
              <a:t>3</a:t>
            </a:r>
            <a:r>
              <a:rPr lang="zh-TW" altLang="en-US" sz="1100" dirty="0"/>
              <a:t>台大電扇，全身噴水並冰敷鼠蹊部、腋窩、頸部，但體溫仍升至</a:t>
            </a:r>
            <a:r>
              <a:rPr lang="en-US" altLang="zh-TW" sz="1100" dirty="0"/>
              <a:t>43.9℃</a:t>
            </a:r>
            <a:r>
              <a:rPr lang="zh-TW" altLang="en-US" sz="1100" dirty="0"/>
              <a:t>，「當時大家心中暗叫不妙」，擔心救不回來，再加強降溫處置，</a:t>
            </a:r>
            <a:r>
              <a:rPr lang="en-US" altLang="zh-TW" sz="1100" dirty="0"/>
              <a:t>1</a:t>
            </a:r>
            <a:r>
              <a:rPr lang="zh-TW" altLang="en-US" sz="1100" dirty="0"/>
              <a:t>小時後體溫雖降到</a:t>
            </a:r>
            <a:r>
              <a:rPr lang="en-US" altLang="zh-TW" sz="1100" dirty="0"/>
              <a:t>38.5℃</a:t>
            </a:r>
            <a:r>
              <a:rPr lang="zh-TW" altLang="en-US" sz="1100" dirty="0"/>
              <a:t>卻仍昏迷，只好轉加護病房。 </a:t>
            </a:r>
            <a:br>
              <a:rPr lang="zh-TW" altLang="en-US" sz="1100" dirty="0"/>
            </a:br>
            <a:r>
              <a:rPr lang="zh-TW" altLang="en-US" sz="1100" dirty="0"/>
              <a:t>朱柏齡說，男子在加護病房昏迷</a:t>
            </a:r>
            <a:r>
              <a:rPr lang="en-US" altLang="zh-TW" sz="1100" dirty="0"/>
              <a:t>16</a:t>
            </a:r>
            <a:r>
              <a:rPr lang="zh-TW" altLang="en-US" sz="1100" dirty="0"/>
              <a:t>小時後甦醒，卻出現多重器官衰竭、急性腦病變、橫紋肌溶解症等重症，所幸救治後病情回穩，</a:t>
            </a:r>
            <a:r>
              <a:rPr lang="en-US" altLang="zh-TW" sz="1100" dirty="0"/>
              <a:t>10</a:t>
            </a:r>
            <a:r>
              <a:rPr lang="zh-TW" altLang="en-US" sz="1100" dirty="0"/>
              <a:t>日已轉燒燙傷病房。 </a:t>
            </a:r>
            <a:br>
              <a:rPr lang="zh-TW" altLang="en-US" sz="1100" dirty="0"/>
            </a:br>
            <a:r>
              <a:rPr lang="zh-TW" altLang="en-US" sz="1100" dirty="0"/>
              <a:t>但朱柏齡指該男大腦恐已受損，昨仍目光呆滯、反應遲緩，過去有病人中暑後腦部重傷，</a:t>
            </a:r>
            <a:r>
              <a:rPr lang="zh-TW" altLang="en-US" sz="2000" dirty="0">
                <a:solidFill>
                  <a:srgbClr val="FF0000"/>
                </a:solidFill>
              </a:rPr>
              <a:t>智力退化到小學五、六年級生程度</a:t>
            </a:r>
            <a:r>
              <a:rPr lang="zh-TW" altLang="en-US" sz="1100" dirty="0"/>
              <a:t>，此患者會否永久腦傷，還需觀察。</a:t>
            </a:r>
          </a:p>
          <a:p>
            <a:pPr indent="-228600">
              <a:lnSpc>
                <a:spcPct val="90000"/>
              </a:lnSpc>
            </a:pPr>
            <a:endParaRPr kumimoji="1" lang="en-US" altLang="zh-TW" sz="1100" dirty="0"/>
          </a:p>
        </p:txBody>
      </p:sp>
    </p:spTree>
    <p:extLst>
      <p:ext uri="{BB962C8B-B14F-4D97-AF65-F5344CB8AC3E}">
        <p14:creationId xmlns:p14="http://schemas.microsoft.com/office/powerpoint/2010/main" val="155857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80920" cy="1152128"/>
          </a:xfrm>
          <a:solidFill>
            <a:srgbClr val="002060"/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zh-TW" altLang="en-US" sz="5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中暑之處置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25" y="1484313"/>
            <a:ext cx="5948363" cy="4422775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lnSpc>
                <a:spcPct val="140000"/>
              </a:lnSpc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預防勝於治療</a:t>
            </a:r>
          </a:p>
          <a:p>
            <a:pPr marL="609600" indent="-609600" eaLnBrk="1" hangingPunct="1">
              <a:lnSpc>
                <a:spcPct val="140000"/>
              </a:lnSpc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快速發現</a:t>
            </a:r>
            <a:endParaRPr lang="en-US" altLang="zh-TW" sz="48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609600" indent="-609600" eaLnBrk="1" hangingPunct="1">
              <a:lnSpc>
                <a:spcPct val="140000"/>
              </a:lnSpc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zh-TW" altLang="en-US" sz="4800" b="1" dirty="0">
                <a:latin typeface="微軟正黑體" pitchFamily="34" charset="-120"/>
                <a:ea typeface="微軟正黑體" pitchFamily="34" charset="-120"/>
              </a:rPr>
              <a:t>快速降溫</a:t>
            </a:r>
            <a:endParaRPr lang="en-US" altLang="zh-TW" sz="48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609600" indent="-609600" eaLnBrk="1" hangingPunct="1">
              <a:lnSpc>
                <a:spcPct val="140000"/>
              </a:lnSpc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快速後送</a:t>
            </a:r>
          </a:p>
        </p:txBody>
      </p:sp>
      <p:pic>
        <p:nvPicPr>
          <p:cNvPr id="63494" name="Picture 5" descr="a1010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5254625"/>
            <a:ext cx="2519363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內容版面配置區 2"/>
          <p:cNvSpPr>
            <a:spLocks noGrp="1"/>
          </p:cNvSpPr>
          <p:nvPr>
            <p:ph idx="1"/>
          </p:nvPr>
        </p:nvSpPr>
        <p:spPr>
          <a:ln w="38100"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熱暈厥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b="1" dirty="0" smtClean="0">
                <a:solidFill>
                  <a:srgbClr val="1F4081"/>
                </a:solidFill>
                <a:latin typeface="微軟正黑體" pitchFamily="34" charset="-120"/>
                <a:ea typeface="微軟正黑體" pitchFamily="34" charset="-120"/>
              </a:rPr>
              <a:t>暈眩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熱痙攣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b="1" dirty="0" smtClean="0">
                <a:solidFill>
                  <a:srgbClr val="1F4081"/>
                </a:solidFill>
                <a:latin typeface="微軟正黑體" pitchFamily="34" charset="-120"/>
                <a:ea typeface="微軟正黑體" pitchFamily="34" charset="-120"/>
              </a:rPr>
              <a:t>肌肉抽縮疼痛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熱衰竭</a:t>
            </a:r>
            <a:r>
              <a:rPr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噁心、嘔吐、脫水、失鹽 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鈉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 ，</a:t>
            </a:r>
            <a:r>
              <a:rPr lang="zh-TW" altLang="en-US" sz="2800" u="sng" dirty="0" smtClean="0">
                <a:latin typeface="微軟正黑體" pitchFamily="34" charset="-120"/>
                <a:ea typeface="微軟正黑體" pitchFamily="34" charset="-120"/>
              </a:rPr>
              <a:t>體溫小於</a:t>
            </a:r>
            <a:r>
              <a:rPr lang="en-US" altLang="zh-TW" sz="2800" u="sng" dirty="0" smtClean="0">
                <a:latin typeface="微軟正黑體" pitchFamily="34" charset="-120"/>
                <a:ea typeface="微軟正黑體" pitchFamily="34" charset="-120"/>
              </a:rPr>
              <a:t>40℃</a:t>
            </a:r>
            <a:endParaRPr lang="en-US" altLang="zh-TW" sz="28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熱中暑</a:t>
            </a:r>
            <a:r>
              <a:rPr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2800" b="1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中樞神經系統</a:t>
            </a:r>
            <a:r>
              <a:rPr lang="zh-TW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功能障礙（如癲癇、瞻妄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、昏迷</a:t>
            </a:r>
            <a:r>
              <a:rPr lang="zh-TW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），</a:t>
            </a:r>
            <a:r>
              <a:rPr lang="zh-TW" altLang="en-US" sz="2800" u="sng" dirty="0" smtClean="0">
                <a:latin typeface="微軟正黑體" pitchFamily="34" charset="-120"/>
                <a:ea typeface="微軟正黑體" pitchFamily="34" charset="-120"/>
              </a:rPr>
              <a:t>體溫超過</a:t>
            </a:r>
            <a:r>
              <a:rPr lang="en-US" altLang="zh-TW" sz="2800" u="sng" dirty="0" smtClean="0">
                <a:latin typeface="微軟正黑體" pitchFamily="34" charset="-120"/>
                <a:ea typeface="微軟正黑體" pitchFamily="34" charset="-120"/>
              </a:rPr>
              <a:t>40 ℃</a:t>
            </a:r>
            <a:endParaRPr lang="en-US" altLang="zh-TW" sz="2800" b="1" u="sng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運動性橫紋肌溶解症</a:t>
            </a:r>
            <a:r>
              <a:rPr lang="en-US" altLang="zh-TW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尿液顏色呈</a:t>
            </a:r>
            <a:r>
              <a:rPr lang="zh-TW" altLang="en-US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暗咖啡色</a:t>
            </a:r>
            <a:endParaRPr lang="en-US" altLang="zh-TW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1CE68-BA31-41EB-8A03-4A3340378D8E}" type="slidenum">
              <a:rPr lang="zh-TW" altLang="en-US"/>
              <a:pPr>
                <a:defRPr/>
              </a:pPr>
              <a:t>38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23850" y="2781300"/>
            <a:ext cx="8424863" cy="280828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609600" y="332656"/>
            <a:ext cx="8229600" cy="11430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快速發現</a:t>
            </a:r>
          </a:p>
        </p:txBody>
      </p:sp>
    </p:spTree>
    <p:extLst>
      <p:ext uri="{BB962C8B-B14F-4D97-AF65-F5344CB8AC3E}">
        <p14:creationId xmlns:p14="http://schemas.microsoft.com/office/powerpoint/2010/main" val="42918054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快速降溫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4294967295"/>
          </p:nvPr>
        </p:nvSpPr>
        <p:spPr>
          <a:xfrm>
            <a:off x="539552" y="1916832"/>
            <a:ext cx="8229600" cy="4340225"/>
          </a:xfrm>
        </p:spPr>
        <p:txBody>
          <a:bodyPr>
            <a:normAutofit lnSpcReduction="10000"/>
          </a:bodyPr>
          <a:lstStyle/>
          <a:p>
            <a:r>
              <a:rPr lang="zh-TW" altLang="en-US" sz="4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重點不是一開始體溫幾度，而是能不能在</a:t>
            </a:r>
            <a:r>
              <a:rPr lang="en-US" altLang="zh-TW" sz="4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30</a:t>
            </a:r>
            <a:r>
              <a:rPr lang="zh-TW" altLang="en-US" sz="4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分鐘之內將體溫降到</a:t>
            </a:r>
            <a:r>
              <a:rPr lang="en-US" altLang="zh-TW" sz="4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40℃</a:t>
            </a:r>
            <a:r>
              <a:rPr lang="zh-TW" altLang="en-US" sz="4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以下 </a:t>
            </a:r>
            <a:r>
              <a:rPr lang="en-US" altLang="zh-TW" sz="4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=&gt;</a:t>
            </a:r>
            <a:r>
              <a:rPr lang="zh-TW" altLang="en-US" sz="4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4000" b="1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死亡率趨近於</a:t>
            </a:r>
            <a:r>
              <a:rPr lang="en-US" altLang="zh-TW" sz="4000" b="1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0</a:t>
            </a:r>
          </a:p>
          <a:p>
            <a:r>
              <a:rPr lang="zh-TW" altLang="en-US" sz="4000" dirty="0" smtClean="0"/>
              <a:t>降溫速度 </a:t>
            </a:r>
            <a:r>
              <a:rPr lang="en-US" altLang="zh-TW" sz="4000" dirty="0" smtClean="0"/>
              <a:t>&gt;0.2°C/min to 39°C</a:t>
            </a:r>
          </a:p>
          <a:p>
            <a:r>
              <a:rPr lang="zh-TW" altLang="en-US" sz="4000" dirty="0" smtClean="0"/>
              <a:t>冰水：可使中心體溫於</a:t>
            </a:r>
            <a:r>
              <a:rPr lang="en-US" altLang="zh-TW" sz="4000" dirty="0"/>
              <a:t>20-40 minutes</a:t>
            </a:r>
            <a:r>
              <a:rPr lang="en-US" altLang="zh-TW" sz="4000" dirty="0" smtClean="0"/>
              <a:t> </a:t>
            </a:r>
            <a:r>
              <a:rPr lang="zh-TW" altLang="en-US" sz="4000" dirty="0" smtClean="0"/>
              <a:t>降至</a:t>
            </a:r>
            <a:r>
              <a:rPr lang="en-US" altLang="zh-TW" sz="4000" dirty="0" smtClean="0"/>
              <a:t>&lt;  39°C</a:t>
            </a:r>
          </a:p>
          <a:p>
            <a:r>
              <a:rPr lang="en-US" altLang="zh-TW" sz="4000" dirty="0"/>
              <a:t>Evaporative body heat </a:t>
            </a:r>
            <a:r>
              <a:rPr lang="en-US" altLang="zh-TW" sz="4000" dirty="0" smtClean="0"/>
              <a:t>loss (</a:t>
            </a:r>
            <a:r>
              <a:rPr lang="zh-TW" altLang="en-US" sz="4000" dirty="0" smtClean="0"/>
              <a:t>蒸發</a:t>
            </a:r>
            <a:r>
              <a:rPr lang="en-US" altLang="zh-TW" sz="4000" dirty="0" smtClean="0"/>
              <a:t>)</a:t>
            </a:r>
            <a:endParaRPr lang="en-US" altLang="zh-TW" sz="4000" b="1" u="sng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10"/>
          <p:cNvPicPr>
            <a:picLocks noChangeAspect="1" noChangeArrowheads="1"/>
          </p:cNvPicPr>
          <p:nvPr/>
        </p:nvPicPr>
        <p:blipFill>
          <a:blip r:embed="rId3" cstate="print"/>
          <a:srcRect t="4172"/>
          <a:stretch>
            <a:fillRect/>
          </a:stretch>
        </p:blipFill>
        <p:spPr bwMode="auto">
          <a:xfrm>
            <a:off x="3111500" y="765175"/>
            <a:ext cx="5775325" cy="582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765175"/>
            <a:ext cx="8229600" cy="77946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5400" b="1" dirty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哪</a:t>
            </a:r>
            <a:r>
              <a:rPr lang="zh-TW" altLang="en-US" sz="5400" b="1" dirty="0" smtClean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一個比較嚴重</a:t>
            </a:r>
            <a:r>
              <a:rPr lang="en-US" altLang="zh-TW" sz="5400" b="1" dirty="0" smtClean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??</a:t>
            </a:r>
            <a:endParaRPr lang="zh-TW" altLang="en-US" sz="5400" b="1" i="1" dirty="0"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8313" y="1628775"/>
            <a:ext cx="8135937" cy="714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white"/>
              </a:solidFill>
            </a:endParaRPr>
          </a:p>
        </p:txBody>
      </p:sp>
      <p:sp>
        <p:nvSpPr>
          <p:cNvPr id="149509" name="Text Box 6"/>
          <p:cNvSpPr txBox="1">
            <a:spLocks noChangeArrowheads="1"/>
          </p:cNvSpPr>
          <p:nvPr/>
        </p:nvSpPr>
        <p:spPr bwMode="auto">
          <a:xfrm flipV="1">
            <a:off x="3995738" y="6742113"/>
            <a:ext cx="5148262" cy="106362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100000">
                <a:srgbClr val="00373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0" lang="zh-TW" altLang="zh-TW" sz="100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149510" name="矩形 3"/>
          <p:cNvSpPr>
            <a:spLocks noChangeArrowheads="1"/>
          </p:cNvSpPr>
          <p:nvPr/>
        </p:nvSpPr>
        <p:spPr bwMode="auto">
          <a:xfrm>
            <a:off x="1187450" y="2090738"/>
            <a:ext cx="3097213" cy="1200150"/>
          </a:xfrm>
          <a:prstGeom prst="rect">
            <a:avLst/>
          </a:prstGeom>
          <a:solidFill>
            <a:srgbClr val="FF0000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kumimoji="0" lang="zh-TW" altLang="en-US" sz="72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熱中暑</a:t>
            </a:r>
            <a:endParaRPr kumimoji="0" lang="en-US" altLang="zh-TW" sz="72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149511" name="矩形 8"/>
          <p:cNvSpPr>
            <a:spLocks noChangeArrowheads="1"/>
          </p:cNvSpPr>
          <p:nvPr/>
        </p:nvSpPr>
        <p:spPr bwMode="auto">
          <a:xfrm>
            <a:off x="4606925" y="3284538"/>
            <a:ext cx="3097213" cy="1200150"/>
          </a:xfrm>
          <a:prstGeom prst="rect">
            <a:avLst/>
          </a:prstGeom>
          <a:solidFill>
            <a:srgbClr val="800080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kumimoji="0" lang="zh-TW" altLang="en-US" sz="72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熱衰竭</a:t>
            </a:r>
            <a:endParaRPr kumimoji="0" lang="en-US" altLang="zh-TW" sz="72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149512" name="矩形 9"/>
          <p:cNvSpPr>
            <a:spLocks noChangeArrowheads="1"/>
          </p:cNvSpPr>
          <p:nvPr/>
        </p:nvSpPr>
        <p:spPr bwMode="auto">
          <a:xfrm>
            <a:off x="827088" y="3802063"/>
            <a:ext cx="3151187" cy="1200150"/>
          </a:xfrm>
          <a:prstGeom prst="rect">
            <a:avLst/>
          </a:prstGeom>
          <a:solidFill>
            <a:srgbClr val="002060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kumimoji="0" lang="zh-TW" altLang="en-US" sz="72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熱昏厥</a:t>
            </a:r>
            <a:endParaRPr kumimoji="0" lang="en-US" altLang="zh-TW" sz="72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pic>
        <p:nvPicPr>
          <p:cNvPr id="14951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8" y="4822825"/>
            <a:ext cx="1728787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9514" name="矩形 9"/>
          <p:cNvSpPr>
            <a:spLocks noChangeArrowheads="1"/>
          </p:cNvSpPr>
          <p:nvPr/>
        </p:nvSpPr>
        <p:spPr bwMode="auto">
          <a:xfrm>
            <a:off x="2916238" y="5229225"/>
            <a:ext cx="3240087" cy="1200150"/>
          </a:xfrm>
          <a:prstGeom prst="rect">
            <a:avLst/>
          </a:prstGeom>
          <a:solidFill>
            <a:srgbClr val="006600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kumimoji="0" lang="zh-TW" altLang="en-US" sz="72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熱痙攣</a:t>
            </a:r>
            <a:endParaRPr kumimoji="0" lang="en-US" altLang="zh-TW" sz="72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38" name="Picture 2" descr="נסיון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996952"/>
            <a:ext cx="4048126" cy="279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4739" name="Object 2"/>
          <p:cNvGraphicFramePr>
            <a:graphicFrameLocks noChangeAspect="1"/>
          </p:cNvGraphicFramePr>
          <p:nvPr/>
        </p:nvGraphicFramePr>
        <p:xfrm>
          <a:off x="4716016" y="2997200"/>
          <a:ext cx="4046984" cy="279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9" name="Slide" r:id="rId4" imgW="214313" imgH="160338" progId="PowerPoint.Slide.8">
                  <p:embed/>
                </p:oleObj>
              </mc:Choice>
              <mc:Fallback>
                <p:oleObj name="Slide" r:id="rId4" imgW="214313" imgH="160338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2997200"/>
                        <a:ext cx="4046984" cy="279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標題 1"/>
          <p:cNvSpPr txBox="1">
            <a:spLocks/>
          </p:cNvSpPr>
          <p:nvPr/>
        </p:nvSpPr>
        <p:spPr>
          <a:xfrm>
            <a:off x="467544" y="476672"/>
            <a:ext cx="8229600" cy="11430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zh-TW" altLang="en-US" sz="4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體溫</a:t>
            </a:r>
            <a:r>
              <a:rPr lang="en-US" altLang="zh-TW" sz="4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-</a:t>
            </a:r>
            <a:r>
              <a:rPr lang="zh-TW" altLang="en-US" sz="4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時間 面積 決定嚴重度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51520" y="188640"/>
            <a:ext cx="85689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不同治療方式</a:t>
            </a:r>
            <a:r>
              <a:rPr lang="zh-TW" altLang="en-US" sz="4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降溫速率</a:t>
            </a:r>
            <a:r>
              <a:rPr lang="zh-TW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比較</a:t>
            </a:r>
            <a:endParaRPr kumimoji="0" lang="zh-TW" altLang="en-US" sz="4400" dirty="0">
              <a:solidFill>
                <a:srgbClr val="FF0000"/>
              </a:solidFill>
              <a:latin typeface="Constantia"/>
              <a:ea typeface="新細明體"/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20"/>
            <a:ext cx="7678802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橢圓 1"/>
          <p:cNvSpPr/>
          <p:nvPr/>
        </p:nvSpPr>
        <p:spPr>
          <a:xfrm>
            <a:off x="7884368" y="1340768"/>
            <a:ext cx="360040" cy="29523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4" descr="P70700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7782055" cy="4627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字方塊 2"/>
          <p:cNvSpPr txBox="1"/>
          <p:nvPr/>
        </p:nvSpPr>
        <p:spPr>
          <a:xfrm>
            <a:off x="611560" y="5661248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體溫下降速度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每分鐘 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0.14±0.11°C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7992690" cy="1143000"/>
          </a:xfrm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zh-TW" altLang="en-US" sz="5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快速後送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idx="1"/>
          </p:nvPr>
        </p:nvSpPr>
        <p:spPr>
          <a:xfrm>
            <a:off x="375500" y="1988840"/>
            <a:ext cx="8748712" cy="4454525"/>
          </a:xfrm>
        </p:spPr>
        <p:txBody>
          <a:bodyPr rtlCol="0">
            <a:normAutofit/>
          </a:bodyPr>
          <a:lstStyle/>
          <a:p>
            <a:pPr marL="609600" indent="-609600" eaLnBrk="1" fontAlgn="auto" hangingPunct="1">
              <a:lnSpc>
                <a:spcPct val="13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AutoNum type="arabicPeriod"/>
              <a:defRPr/>
            </a:pPr>
            <a:r>
              <a:rPr lang="zh-TW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持續降溫措施</a:t>
            </a:r>
          </a:p>
          <a:p>
            <a:pPr marL="609600" indent="-609600" eaLnBrk="1" fontAlgn="auto" hangingPunct="1">
              <a:lnSpc>
                <a:spcPct val="13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AutoNum type="arabicPeriod"/>
              <a:defRPr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注意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車內空調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及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空氣流通</a:t>
            </a:r>
          </a:p>
          <a:p>
            <a:pPr marL="609600" indent="-609600" eaLnBrk="1" fontAlgn="auto" hangingPunct="1">
              <a:lnSpc>
                <a:spcPct val="13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AutoNum type="arabicPeriod"/>
              <a:defRPr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慎選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後送醫院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並事先通知</a:t>
            </a:r>
          </a:p>
          <a:p>
            <a:pPr marL="609600" indent="-609600" eaLnBrk="1" fontAlgn="auto" hangingPunct="1">
              <a:lnSpc>
                <a:spcPct val="13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AutoNum type="arabicPeriod"/>
              <a:defRPr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考量交通路線</a:t>
            </a:r>
          </a:p>
          <a:p>
            <a:pPr marL="609600" indent="-609600" eaLnBrk="1" fontAlgn="auto" hangingPunct="1">
              <a:lnSpc>
                <a:spcPct val="13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AutoNum type="arabicPeriod"/>
              <a:defRPr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通知相關單位及人員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30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1844824"/>
            <a:ext cx="3538537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421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Line 2"/>
          <p:cNvSpPr>
            <a:spLocks noChangeShapeType="1"/>
          </p:cNvSpPr>
          <p:nvPr/>
        </p:nvSpPr>
        <p:spPr bwMode="auto">
          <a:xfrm flipV="1">
            <a:off x="1979613" y="4292600"/>
            <a:ext cx="531812" cy="142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5059" name="Line 3"/>
          <p:cNvSpPr>
            <a:spLocks noChangeShapeType="1"/>
          </p:cNvSpPr>
          <p:nvPr/>
        </p:nvSpPr>
        <p:spPr bwMode="auto">
          <a:xfrm flipV="1">
            <a:off x="4306888" y="4292600"/>
            <a:ext cx="530225" cy="142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5060" name="Line 4"/>
          <p:cNvSpPr>
            <a:spLocks noChangeShapeType="1"/>
          </p:cNvSpPr>
          <p:nvPr/>
        </p:nvSpPr>
        <p:spPr bwMode="auto">
          <a:xfrm flipV="1">
            <a:off x="6648450" y="4365625"/>
            <a:ext cx="51593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1196752"/>
            <a:ext cx="91440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zh-TW" altLang="en-US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醫療處置作為</a:t>
            </a:r>
            <a:r>
              <a:rPr lang="zh-TW" altLang="en-US" sz="28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：</a:t>
            </a:r>
            <a:endParaRPr lang="en-US" altLang="zh-TW" sz="28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eaLnBrk="1" hangingPunct="1">
              <a:lnSpc>
                <a:spcPct val="110000"/>
              </a:lnSpc>
            </a:pPr>
            <a:r>
              <a:rPr kumimoji="0" lang="en-US" altLang="zh-TW" sz="28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</a:t>
            </a:r>
            <a:r>
              <a:rPr kumimoji="0" lang="zh-TW" altLang="en-US" sz="2400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律定班長、鄰兵、軍醫官、醫務士、押車幹部職掌、</a:t>
            </a:r>
            <a:r>
              <a:rPr kumimoji="0" lang="zh-TW" altLang="en-US" sz="2400" b="1" u="sng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分工合作</a:t>
            </a:r>
            <a:r>
              <a:rPr kumimoji="0" lang="zh-TW" altLang="en-US" sz="2400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。</a:t>
            </a:r>
          </a:p>
          <a:p>
            <a:pPr eaLnBrk="1" hangingPunct="1"/>
            <a:endParaRPr lang="zh-TW" altLang="en-US" sz="32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4903788" y="4354513"/>
            <a:ext cx="18621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400" b="1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持續實施病患按摩，幫助血液循環以利降溫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2511425" y="4365625"/>
            <a:ext cx="186213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400" b="1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持續以冷水、酒精、濕毛巾等擦拭病患身體，協助降溫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182563" y="4478338"/>
            <a:ext cx="18637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400" b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每分鐘量測病患體溫並紀錄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7162800" y="4354513"/>
            <a:ext cx="18621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必要時，協助醫官實施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心肺復甦術</a:t>
            </a:r>
          </a:p>
        </p:txBody>
      </p:sp>
      <p:pic>
        <p:nvPicPr>
          <p:cNvPr id="45066" name="Picture 10" descr="IMG_000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420938"/>
            <a:ext cx="16621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7" name="Picture 11" descr="IMG_000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2420938"/>
            <a:ext cx="16605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8" name="Picture 12" descr="IMG_001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5" y="2420938"/>
            <a:ext cx="16605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9" name="Picture 13" descr="IMG_001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063" y="2420938"/>
            <a:ext cx="166211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8" name="Rectangle 15"/>
          <p:cNvSpPr>
            <a:spLocks noChangeArrowheads="1"/>
          </p:cNvSpPr>
          <p:nvPr/>
        </p:nvSpPr>
        <p:spPr bwMode="auto">
          <a:xfrm>
            <a:off x="250825" y="188913"/>
            <a:ext cx="8693150" cy="1007839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5764" tIns="47883" rIns="95764" bIns="47883" anchor="ctr"/>
          <a:lstStyle/>
          <a:p>
            <a:pPr algn="ctr" defTabSz="957263">
              <a:defRPr/>
            </a:pPr>
            <a:r>
              <a:rPr lang="zh-TW" altLang="en-US" sz="4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後送路程中持續救護作為</a:t>
            </a:r>
          </a:p>
        </p:txBody>
      </p:sp>
    </p:spTree>
    <p:extLst>
      <p:ext uri="{BB962C8B-B14F-4D97-AF65-F5344CB8AC3E}">
        <p14:creationId xmlns:p14="http://schemas.microsoft.com/office/powerpoint/2010/main" val="1696973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標題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pPr eaLnBrk="1" hangingPunct="1"/>
            <a:r>
              <a:rPr lang="zh-TW" altLang="en-US" sz="5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復原及併發症</a:t>
            </a:r>
          </a:p>
        </p:txBody>
      </p:sp>
      <p:sp>
        <p:nvSpPr>
          <p:cNvPr id="4608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如果因中暑送醫，出院後要視同大病初癒，</a:t>
            </a:r>
            <a:r>
              <a:rPr lang="en-US" altLang="zh-TW" sz="2400" b="1" u="sng" dirty="0" smtClean="0">
                <a:latin typeface="微軟正黑體" pitchFamily="34" charset="-120"/>
                <a:ea typeface="微軟正黑體" pitchFamily="34" charset="-120"/>
              </a:rPr>
              <a:t>7〜14</a:t>
            </a:r>
            <a:r>
              <a:rPr lang="zh-TW" altLang="en-US" sz="2400" b="1" u="sng" dirty="0" smtClean="0">
                <a:latin typeface="微軟正黑體" pitchFamily="34" charset="-120"/>
                <a:ea typeface="微軟正黑體" pitchFamily="34" charset="-120"/>
              </a:rPr>
              <a:t>天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內應避免在高溫下活動，否則很容易再度中暑。</a:t>
            </a:r>
          </a:p>
          <a:p>
            <a:pPr eaLnBrk="1" hangingPunct="1"/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記憶力、小腦平衡、文字書寫等</a:t>
            </a:r>
          </a:p>
        </p:txBody>
      </p:sp>
      <p:pic>
        <p:nvPicPr>
          <p:cNvPr id="4608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284538"/>
            <a:ext cx="4230688" cy="274637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5" name="Picture 2" descr="洪仲丘事件的警示／中暑送急診前該做的５件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8" y="3357563"/>
            <a:ext cx="4430712" cy="254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821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69" r="6239" b="2"/>
          <a:stretch/>
        </p:blipFill>
        <p:spPr>
          <a:xfrm>
            <a:off x="35496" y="814127"/>
            <a:ext cx="5615495" cy="3046921"/>
          </a:xfrm>
          <a:prstGeom prst="rect">
            <a:avLst/>
          </a:prstGeom>
        </p:spPr>
      </p:pic>
      <p:sp>
        <p:nvSpPr>
          <p:cNvPr id="46082" name="標題 1"/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>
            <a:normAutofit/>
          </a:bodyPr>
          <a:lstStyle/>
          <a:p>
            <a:pPr algn="r" eaLnBrk="1" hangingPunct="1"/>
            <a:r>
              <a:rPr lang="zh-TW" altLang="en-US" b="1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案例研討</a:t>
            </a:r>
            <a:r>
              <a:rPr lang="en-US" altLang="zh-TW" b="1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-1</a:t>
            </a:r>
            <a:endParaRPr lang="zh-TW" altLang="en-US" b="1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6083" name="內容版面配置區 2"/>
          <p:cNvSpPr>
            <a:spLocks noGrp="1"/>
          </p:cNvSpPr>
          <p:nvPr>
            <p:ph idx="1"/>
          </p:nvPr>
        </p:nvSpPr>
        <p:spPr>
          <a:xfrm>
            <a:off x="6021989" y="321732"/>
            <a:ext cx="2568554" cy="6214534"/>
          </a:xfrm>
        </p:spPr>
        <p:txBody>
          <a:bodyPr anchor="ctr">
            <a:noAutofit/>
          </a:bodyPr>
          <a:lstStyle/>
          <a:p>
            <a:pPr marL="0" indent="0" eaLnBrk="1" hangingPunct="1">
              <a:buNone/>
            </a:pPr>
            <a:r>
              <a:rPr lang="en-US" altLang="zh-TW" sz="2400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18</a:t>
            </a:r>
            <a:r>
              <a:rPr lang="zh-TW" altLang="en-US" sz="2400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歲 </a:t>
            </a:r>
            <a:r>
              <a:rPr lang="en-US" altLang="zh-TW" sz="2400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, </a:t>
            </a:r>
            <a:r>
              <a:rPr lang="zh-TW" altLang="en-US" sz="2400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入伍一個月</a:t>
            </a:r>
            <a:endParaRPr lang="en-US" altLang="zh-TW" sz="24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 eaLnBrk="1" hangingPunct="1">
              <a:buNone/>
            </a:pPr>
            <a:r>
              <a:rPr lang="zh-TW" altLang="en-US" sz="2400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氣溫 </a:t>
            </a:r>
            <a:r>
              <a:rPr lang="en-US" altLang="zh-TW" sz="2400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33</a:t>
            </a:r>
            <a:r>
              <a:rPr lang="zh-TW" altLang="en-US" sz="2400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度 濕度</a:t>
            </a:r>
            <a:r>
              <a:rPr lang="en-US" altLang="zh-TW" sz="2400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40% </a:t>
            </a:r>
            <a:r>
              <a:rPr lang="zh-TW" altLang="en-US" sz="2400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危險係數： </a:t>
            </a:r>
            <a:r>
              <a:rPr lang="en-US" altLang="zh-TW" sz="2400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37(</a:t>
            </a:r>
            <a:r>
              <a:rPr lang="zh-TW" altLang="en-US" sz="2400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警戒</a:t>
            </a:r>
            <a:r>
              <a:rPr lang="en-US" altLang="zh-TW" sz="2400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400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 掃地一小時</a:t>
            </a:r>
            <a:endParaRPr lang="en-US" altLang="zh-TW" sz="24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 eaLnBrk="1" hangingPunct="1">
              <a:buNone/>
            </a:pPr>
            <a:r>
              <a:rPr lang="zh-TW" altLang="en-US" sz="2400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下午</a:t>
            </a:r>
            <a:r>
              <a:rPr lang="en-US" altLang="zh-TW" sz="2400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2400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點昏迷 耳溫：</a:t>
            </a:r>
            <a:r>
              <a:rPr lang="en-US" altLang="zh-TW" sz="2400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41</a:t>
            </a:r>
            <a:r>
              <a:rPr lang="zh-TW" altLang="en-US" sz="2400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度</a:t>
            </a:r>
            <a:r>
              <a:rPr lang="en-US" altLang="zh-TW" sz="2400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, </a:t>
            </a:r>
            <a:r>
              <a:rPr lang="zh-TW" altLang="en-US" sz="2400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送至北部醫學中心</a:t>
            </a:r>
            <a:endParaRPr lang="en-US" altLang="zh-TW" sz="24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sz="2400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隔日轉送三總昏迷 耳溫：</a:t>
            </a:r>
            <a:r>
              <a:rPr lang="en-US" altLang="zh-TW" sz="2400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40</a:t>
            </a:r>
            <a:r>
              <a:rPr lang="zh-TW" altLang="en-US" sz="2400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度</a:t>
            </a:r>
            <a:endParaRPr lang="en-US" altLang="zh-TW" sz="24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sz="2400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心電圖為心碎症候群 </a:t>
            </a:r>
            <a:endParaRPr lang="en-US" altLang="zh-TW" sz="24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sz="2400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後遺症：幻覺</a:t>
            </a:r>
            <a:r>
              <a:rPr lang="en-US" altLang="zh-TW" sz="2400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2400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 幻聽</a:t>
            </a:r>
          </a:p>
        </p:txBody>
      </p:sp>
    </p:spTree>
    <p:extLst>
      <p:ext uri="{BB962C8B-B14F-4D97-AF65-F5344CB8AC3E}">
        <p14:creationId xmlns:p14="http://schemas.microsoft.com/office/powerpoint/2010/main" val="322015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1B2AF202-99CD-4D7D-B75F-9C9E5FCB35D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068" y="481264"/>
            <a:ext cx="1659636" cy="1857871"/>
          </a:xfrm>
          <a:prstGeom prst="rect">
            <a:avLst/>
          </a:prstGeom>
          <a:solidFill>
            <a:srgbClr val="4358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E7D0293F-4714-4ED3-9B3D-2009BAD3054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98988" y="3497931"/>
            <a:ext cx="1659636" cy="2889154"/>
          </a:xfrm>
          <a:prstGeom prst="rect">
            <a:avLst/>
          </a:prstGeom>
          <a:solidFill>
            <a:srgbClr val="4358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xmlns="" id="{0EDAB602-A0DB-4325-8907-4F988F911003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0210" y="1701532"/>
            <a:ext cx="3429000" cy="0"/>
          </a:xfrm>
          <a:prstGeom prst="line">
            <a:avLst/>
          </a:prstGeom>
          <a:ln>
            <a:solidFill>
              <a:srgbClr val="6571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內容版面配置區 7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" r="3" b="23284"/>
          <a:stretch/>
        </p:blipFill>
        <p:spPr>
          <a:xfrm rot="5400000">
            <a:off x="5732760" y="3353034"/>
            <a:ext cx="3897073" cy="219845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2" r="-7" b="11073"/>
          <a:stretch/>
        </p:blipFill>
        <p:spPr>
          <a:xfrm rot="16200000">
            <a:off x="4208487" y="1078984"/>
            <a:ext cx="2855799" cy="1660359"/>
          </a:xfrm>
          <a:prstGeom prst="rect">
            <a:avLst/>
          </a:prstGeom>
        </p:spPr>
      </p:pic>
      <p:sp>
        <p:nvSpPr>
          <p:cNvPr id="46082" name="標題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3736300" cy="1212315"/>
          </a:xfr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zh-TW" alt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案例研討</a:t>
            </a:r>
            <a:r>
              <a:rPr lang="en-US" altLang="zh-TW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-2</a:t>
            </a:r>
          </a:p>
        </p:txBody>
      </p:sp>
      <p:sp>
        <p:nvSpPr>
          <p:cNvPr id="4608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7363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buClr>
                <a:srgbClr val="435870"/>
              </a:buClr>
            </a:pPr>
            <a:r>
              <a:rPr lang="en-US" altLang="zh-TW" sz="2400" dirty="0"/>
              <a:t>24</a:t>
            </a:r>
            <a:r>
              <a:rPr lang="zh-TW" altLang="en-US" sz="2400" dirty="0"/>
              <a:t>歲 </a:t>
            </a:r>
            <a:endParaRPr lang="en-US" altLang="zh-TW" sz="2400" dirty="0"/>
          </a:p>
          <a:p>
            <a:pPr indent="-228600">
              <a:lnSpc>
                <a:spcPct val="90000"/>
              </a:lnSpc>
              <a:buClr>
                <a:srgbClr val="435870"/>
              </a:buClr>
            </a:pPr>
            <a:r>
              <a:rPr lang="zh-TW" altLang="en-US" sz="2400" dirty="0" smtClean="0"/>
              <a:t>憲兵</a:t>
            </a:r>
            <a:r>
              <a:rPr lang="zh-TW" altLang="en-US" sz="2400" dirty="0"/>
              <a:t>上士</a:t>
            </a:r>
            <a:endParaRPr lang="en-US" altLang="zh-TW" sz="2400" dirty="0"/>
          </a:p>
          <a:p>
            <a:pPr indent="-228600">
              <a:lnSpc>
                <a:spcPct val="90000"/>
              </a:lnSpc>
              <a:buClr>
                <a:srgbClr val="435870"/>
              </a:buClr>
            </a:pPr>
            <a:r>
              <a:rPr lang="zh-TW" altLang="en-US" sz="2400" dirty="0"/>
              <a:t>氣溫 </a:t>
            </a:r>
            <a:r>
              <a:rPr lang="en-US" altLang="zh-TW" sz="2400" dirty="0"/>
              <a:t>36</a:t>
            </a:r>
            <a:r>
              <a:rPr lang="zh-TW" altLang="en-US" sz="2400" dirty="0"/>
              <a:t>度 濕度</a:t>
            </a:r>
            <a:r>
              <a:rPr lang="en-US" altLang="zh-TW" sz="2400" dirty="0"/>
              <a:t>40% </a:t>
            </a:r>
          </a:p>
          <a:p>
            <a:pPr marL="114300" indent="0">
              <a:lnSpc>
                <a:spcPct val="90000"/>
              </a:lnSpc>
              <a:buClr>
                <a:srgbClr val="435870"/>
              </a:buClr>
              <a:buNone/>
            </a:pPr>
            <a:r>
              <a:rPr lang="en-US" altLang="zh-TW" sz="2400" dirty="0" smtClean="0"/>
              <a:t>    </a:t>
            </a:r>
            <a:r>
              <a:rPr lang="zh-TW" altLang="en-US" sz="2400" dirty="0" smtClean="0"/>
              <a:t>危險</a:t>
            </a:r>
            <a:r>
              <a:rPr lang="zh-TW" altLang="en-US" sz="2400" dirty="0"/>
              <a:t>係數： </a:t>
            </a:r>
            <a:r>
              <a:rPr lang="en-US" altLang="zh-TW" sz="2400" dirty="0"/>
              <a:t>40(</a:t>
            </a:r>
            <a:r>
              <a:rPr lang="zh-TW" altLang="en-US" sz="2400" dirty="0"/>
              <a:t>危險</a:t>
            </a:r>
            <a:r>
              <a:rPr lang="en-US" altLang="zh-TW" sz="2400" dirty="0"/>
              <a:t>) </a:t>
            </a:r>
          </a:p>
          <a:p>
            <a:pPr indent="-228600">
              <a:lnSpc>
                <a:spcPct val="90000"/>
              </a:lnSpc>
              <a:buClr>
                <a:srgbClr val="435870"/>
              </a:buClr>
            </a:pPr>
            <a:r>
              <a:rPr lang="zh-TW" altLang="en-US" sz="2400" dirty="0"/>
              <a:t>狙擊訓</a:t>
            </a:r>
            <a:endParaRPr lang="en-US" altLang="zh-TW" sz="2400" dirty="0"/>
          </a:p>
          <a:p>
            <a:pPr indent="-228600">
              <a:lnSpc>
                <a:spcPct val="90000"/>
              </a:lnSpc>
              <a:buClr>
                <a:srgbClr val="435870"/>
              </a:buClr>
            </a:pPr>
            <a:r>
              <a:rPr lang="zh-TW" altLang="en-US" sz="2400" dirty="0"/>
              <a:t>昏迷 耳溫：</a:t>
            </a:r>
            <a:r>
              <a:rPr lang="en-US" altLang="zh-TW" sz="2400" dirty="0"/>
              <a:t>41</a:t>
            </a:r>
            <a:r>
              <a:rPr lang="zh-TW" altLang="en-US" sz="2400" dirty="0"/>
              <a:t>度</a:t>
            </a:r>
            <a:r>
              <a:rPr lang="en-US" altLang="zh-TW" sz="2400" dirty="0"/>
              <a:t>, </a:t>
            </a:r>
            <a:r>
              <a:rPr lang="zh-TW" altLang="en-US" sz="2400" dirty="0"/>
              <a:t>送至新竹湖口某醫院</a:t>
            </a:r>
            <a:endParaRPr lang="en-US" altLang="zh-TW" sz="2400" dirty="0"/>
          </a:p>
          <a:p>
            <a:pPr indent="-228600">
              <a:lnSpc>
                <a:spcPct val="90000"/>
              </a:lnSpc>
              <a:buClr>
                <a:srgbClr val="435870"/>
              </a:buClr>
            </a:pPr>
            <a:r>
              <a:rPr lang="zh-TW" altLang="en-US" sz="2400" dirty="0"/>
              <a:t>三小時降溫至耳溫：</a:t>
            </a:r>
            <a:r>
              <a:rPr lang="en-US" altLang="zh-TW" sz="2400" dirty="0" smtClean="0"/>
              <a:t>37.5</a:t>
            </a:r>
            <a:r>
              <a:rPr lang="en-US" altLang="zh-TW" sz="2400" dirty="0">
                <a:sym typeface="Wingdings"/>
              </a:rPr>
              <a:t>-</a:t>
            </a:r>
            <a:r>
              <a:rPr lang="en-US" altLang="zh-TW" sz="2400" dirty="0" smtClean="0">
                <a:sym typeface="Wingdings"/>
              </a:rPr>
              <a:t>38</a:t>
            </a:r>
            <a:r>
              <a:rPr lang="zh-TW" altLang="en-US" sz="2400" dirty="0"/>
              <a:t>度</a:t>
            </a:r>
            <a:endParaRPr lang="en-US" altLang="zh-TW" sz="2400" dirty="0"/>
          </a:p>
          <a:p>
            <a:pPr indent="-228600">
              <a:lnSpc>
                <a:spcPct val="90000"/>
              </a:lnSpc>
              <a:buClr>
                <a:srgbClr val="435870"/>
              </a:buClr>
            </a:pPr>
            <a:r>
              <a:rPr lang="zh-TW" altLang="en-US" sz="2400" dirty="0"/>
              <a:t>由</a:t>
            </a:r>
            <a:r>
              <a:rPr lang="en-US" altLang="zh-TW" sz="2400" dirty="0"/>
              <a:t>804</a:t>
            </a:r>
            <a:r>
              <a:rPr lang="zh-TW" altLang="en-US" sz="2400" dirty="0"/>
              <a:t>接回 耳溫：</a:t>
            </a:r>
            <a:r>
              <a:rPr lang="en-US" altLang="zh-TW" sz="2400" dirty="0"/>
              <a:t>38</a:t>
            </a:r>
            <a:r>
              <a:rPr lang="zh-TW" altLang="en-US" sz="2400" dirty="0"/>
              <a:t>度 </a:t>
            </a:r>
            <a:endParaRPr lang="en-US" altLang="zh-TW" sz="2400" dirty="0"/>
          </a:p>
          <a:p>
            <a:pPr indent="-228600">
              <a:lnSpc>
                <a:spcPct val="90000"/>
              </a:lnSpc>
              <a:buClr>
                <a:srgbClr val="435870"/>
              </a:buClr>
            </a:pPr>
            <a:r>
              <a:rPr lang="zh-TW" altLang="en-US" sz="2400" dirty="0"/>
              <a:t>後遺症：無</a:t>
            </a:r>
          </a:p>
        </p:txBody>
      </p:sp>
    </p:spTree>
    <p:extLst>
      <p:ext uri="{BB962C8B-B14F-4D97-AF65-F5344CB8AC3E}">
        <p14:creationId xmlns:p14="http://schemas.microsoft.com/office/powerpoint/2010/main" val="324045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2946" y="1711127"/>
            <a:ext cx="3394472" cy="4525963"/>
          </a:xfrm>
        </p:spPr>
      </p:pic>
      <p:sp>
        <p:nvSpPr>
          <p:cNvPr id="9" name="內容版面配置區 8"/>
          <p:cNvSpPr>
            <a:spLocks noGrp="1"/>
          </p:cNvSpPr>
          <p:nvPr>
            <p:ph sz="half" idx="2"/>
          </p:nvPr>
        </p:nvSpPr>
        <p:spPr>
          <a:xfrm>
            <a:off x="5317232" y="2276872"/>
            <a:ext cx="3369568" cy="3394474"/>
          </a:xfrm>
        </p:spPr>
        <p:txBody>
          <a:bodyPr/>
          <a:lstStyle/>
          <a:p>
            <a:r>
              <a:rPr kumimoji="1" lang="zh-TW" altLang="en-US" sz="3200" dirty="0" smtClean="0"/>
              <a:t>訓練調適</a:t>
            </a:r>
            <a:endParaRPr kumimoji="1" lang="en-US" altLang="zh-TW" sz="3200" dirty="0" smtClean="0"/>
          </a:p>
          <a:p>
            <a:r>
              <a:rPr kumimoji="1" lang="zh-TW" altLang="en-US" sz="3200" dirty="0" smtClean="0"/>
              <a:t>早期警覺</a:t>
            </a:r>
            <a:endParaRPr kumimoji="1" lang="en-US" altLang="zh-TW" sz="3200" dirty="0" smtClean="0"/>
          </a:p>
          <a:p>
            <a:r>
              <a:rPr kumimoji="1" lang="zh-TW" altLang="en-US" sz="3200" dirty="0" smtClean="0"/>
              <a:t>快速降溫</a:t>
            </a:r>
            <a:endParaRPr kumimoji="1" lang="en-US" altLang="zh-TW" sz="3200" dirty="0" smtClean="0"/>
          </a:p>
          <a:p>
            <a:r>
              <a:rPr kumimoji="1" lang="zh-TW" altLang="en-US" sz="3200" dirty="0" smtClean="0"/>
              <a:t>持續維持</a:t>
            </a:r>
            <a:endParaRPr kumimoji="1" lang="en-US" altLang="zh-TW" sz="3200" dirty="0" smtClean="0"/>
          </a:p>
          <a:p>
            <a:r>
              <a:rPr kumimoji="1" lang="zh-TW" altLang="en-US" sz="3200" dirty="0" smtClean="0"/>
              <a:t>後續治療</a:t>
            </a:r>
            <a:endParaRPr kumimoji="1" lang="en-US" altLang="zh-TW" sz="3200" dirty="0" smtClean="0"/>
          </a:p>
          <a:p>
            <a:endParaRPr kumimoji="1" lang="zh-TW" altLang="en-US" dirty="0"/>
          </a:p>
        </p:txBody>
      </p:sp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pPr eaLnBrk="1" hangingPunct="1"/>
            <a:r>
              <a:rPr lang="zh-TW" altLang="en-US" sz="5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案例研討</a:t>
            </a:r>
            <a:r>
              <a:rPr lang="en-US" altLang="zh-TW" sz="5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-2</a:t>
            </a:r>
            <a:endParaRPr lang="zh-TW" altLang="en-US" sz="54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6900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zh-TW" altLang="en-US" sz="4000" dirty="0" smtClean="0">
                <a:latin typeface="微軟正黑體" pitchFamily="34" charset="-120"/>
                <a:ea typeface="微軟正黑體" pitchFamily="34" charset="-120"/>
              </a:rPr>
              <a:t>不正確的體溫量測或誤診</a:t>
            </a:r>
            <a:endParaRPr lang="en-US" altLang="zh-TW" sz="40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4000" dirty="0" smtClean="0">
                <a:latin typeface="微軟正黑體" pitchFamily="34" charset="-120"/>
                <a:ea typeface="微軟正黑體" pitchFamily="34" charset="-120"/>
              </a:rPr>
              <a:t>延遲治療</a:t>
            </a:r>
            <a:endParaRPr lang="en-US" altLang="zh-TW" sz="40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4000" dirty="0" smtClean="0">
                <a:latin typeface="微軟正黑體" pitchFamily="34" charset="-120"/>
                <a:ea typeface="微軟正黑體" pitchFamily="34" charset="-120"/>
              </a:rPr>
              <a:t>沒效率的降溫方式</a:t>
            </a:r>
            <a:endParaRPr lang="en-US" altLang="zh-TW" sz="40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4000" dirty="0" smtClean="0">
                <a:latin typeface="微軟正黑體" pitchFamily="34" charset="-120"/>
                <a:ea typeface="微軟正黑體" pitchFamily="34" charset="-120"/>
              </a:rPr>
              <a:t>未立即後送及降溫</a:t>
            </a:r>
            <a:endParaRPr lang="en-US" altLang="zh-TW" sz="40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611560" y="404664"/>
            <a:ext cx="8229600" cy="11430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zh-TW" altLang="en-US" sz="5400" b="1" noProof="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常見治療失敗的原因</a:t>
            </a:r>
            <a:endParaRPr kumimoji="0" lang="zh-TW" alt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zh-TW" altLang="en-US" sz="5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熱水腫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在高溫環境下</a:t>
            </a:r>
            <a:r>
              <a:rPr lang="zh-TW" altLang="en-US" u="sng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久坐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u="sng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久站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導致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血管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擴張，造成水腫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通常呈現</a:t>
            </a:r>
            <a:r>
              <a:rPr lang="zh-TW" altLang="en-US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四肢水腫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，並且伴隨</a:t>
            </a:r>
            <a:r>
              <a:rPr lang="zh-TW" altLang="en-US" u="sng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臉部潮紅</a:t>
            </a:r>
            <a:endParaRPr lang="zh-TW" altLang="en-US" u="sng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170" name="Picture 2" descr="http://cdn2.stylecraze.com/wp-content/uploads/2014/03/30-Effective-Home-Remedies-For-Edem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789040"/>
            <a:ext cx="5234977" cy="244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05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簡 報 完 畢   </a:t>
            </a:r>
            <a:endParaRPr lang="zh-TW" alt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6811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zh-TW" altLang="en-US" sz="5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熱疹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在高溫環境下，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因排汗過多</a:t>
            </a:r>
            <a:r>
              <a:rPr lang="zh-TW" altLang="en-US" dirty="0" smtClean="0">
                <a:latin typeface="標楷體"/>
                <a:ea typeface="標楷體"/>
              </a:rPr>
              <a:t>、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汗腺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阻塞發炎所引起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通常發生於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頸部、肩部、肘窩、腹股溝、腋窩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等部位</a:t>
            </a:r>
          </a:p>
        </p:txBody>
      </p:sp>
      <p:pic>
        <p:nvPicPr>
          <p:cNvPr id="8194" name="Picture 2" descr="http://www.epainassist.com/images/heat-rash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93810"/>
            <a:ext cx="3698379" cy="325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66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標題 4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zh-TW" altLang="en-US" sz="5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熱暈厥</a:t>
            </a:r>
          </a:p>
        </p:txBody>
      </p:sp>
      <p:sp>
        <p:nvSpPr>
          <p:cNvPr id="50179" name="文字版面配置區 5"/>
          <p:cNvSpPr>
            <a:spLocks noGrp="1"/>
          </p:cNvSpPr>
          <p:nvPr>
            <p:ph type="body" idx="1"/>
          </p:nvPr>
        </p:nvSpPr>
        <p:spPr>
          <a:xfrm>
            <a:off x="1042988" y="1989138"/>
            <a:ext cx="4040187" cy="639762"/>
          </a:xfrm>
        </p:spPr>
        <p:txBody>
          <a:bodyPr>
            <a:normAutofit/>
          </a:bodyPr>
          <a:lstStyle/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 smtClean="0"/>
          </a:p>
        </p:txBody>
      </p:sp>
      <p:sp>
        <p:nvSpPr>
          <p:cNvPr id="15364" name="內容版面配置區 2"/>
          <p:cNvSpPr>
            <a:spLocks noGrp="1"/>
          </p:cNvSpPr>
          <p:nvPr>
            <p:ph sz="half" idx="2"/>
          </p:nvPr>
        </p:nvSpPr>
        <p:spPr>
          <a:xfrm>
            <a:off x="467544" y="1916832"/>
            <a:ext cx="8280920" cy="3951288"/>
          </a:xfrm>
          <a:ln w="28575"/>
        </p:spPr>
        <p:txBody>
          <a:bodyPr>
            <a:noAutofit/>
          </a:bodyPr>
          <a:lstStyle/>
          <a:p>
            <a:pPr>
              <a:defRPr/>
            </a:pPr>
            <a:r>
              <a:rPr lang="zh-TW" altLang="en-US" sz="3200" b="1" dirty="0" smtClean="0">
                <a:solidFill>
                  <a:srgbClr val="A50021"/>
                </a:solidFill>
                <a:latin typeface="微軟正黑體" pitchFamily="34" charset="-120"/>
                <a:ea typeface="微軟正黑體" pitchFamily="34" charset="-120"/>
              </a:rPr>
              <a:t>成因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：在高溫下，表面</a:t>
            </a:r>
            <a:r>
              <a:rPr lang="zh-TW" altLang="en-US" sz="3200" b="1" u="sng" dirty="0" smtClean="0">
                <a:latin typeface="微軟正黑體" pitchFamily="34" charset="-120"/>
                <a:ea typeface="微軟正黑體" pitchFamily="34" charset="-120"/>
              </a:rPr>
              <a:t>皮膚血管擴張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，使供應</a:t>
            </a:r>
            <a:r>
              <a:rPr lang="zh-TW" altLang="en-US" sz="3200" b="1" u="sng" dirty="0" smtClean="0">
                <a:latin typeface="微軟正黑體" pitchFamily="34" charset="-120"/>
                <a:ea typeface="微軟正黑體" pitchFamily="34" charset="-120"/>
              </a:rPr>
              <a:t>大腦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及身體各部份的</a:t>
            </a:r>
            <a:r>
              <a:rPr lang="zh-TW" altLang="en-US" sz="3200" b="1" u="sng" dirty="0" smtClean="0">
                <a:latin typeface="微軟正黑體" pitchFamily="34" charset="-120"/>
                <a:ea typeface="微軟正黑體" pitchFamily="34" charset="-120"/>
              </a:rPr>
              <a:t>血液減少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3200" b="1" u="sng" dirty="0" smtClean="0">
                <a:latin typeface="微軟正黑體" pitchFamily="34" charset="-120"/>
                <a:ea typeface="微軟正黑體" pitchFamily="34" charset="-120"/>
              </a:rPr>
              <a:t>引致暈厥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32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在熱環境中久站時發生</a:t>
            </a:r>
          </a:p>
          <a:p>
            <a:pPr>
              <a:defRPr/>
            </a:pPr>
            <a:r>
              <a:rPr lang="zh-TW" altLang="en-US" sz="3200" b="1" dirty="0" smtClean="0">
                <a:solidFill>
                  <a:srgbClr val="A50021"/>
                </a:solidFill>
                <a:latin typeface="微軟正黑體" pitchFamily="34" charset="-120"/>
                <a:ea typeface="微軟正黑體" pitchFamily="34" charset="-120"/>
              </a:rPr>
              <a:t>症狀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sz="3200" b="1" u="sng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暈眩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、皮膚濕冷、脈搏減弱。</a:t>
            </a:r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體溫正常</a:t>
            </a:r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  <a:p>
            <a:pPr marL="342900" lvl="1" indent="-342900">
              <a:buFont typeface="Arial" pitchFamily="34" charset="0"/>
              <a:buChar char="•"/>
              <a:defRPr/>
            </a:pP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躺平休息後迅速恢復意識</a:t>
            </a:r>
          </a:p>
        </p:txBody>
      </p:sp>
      <p:pic>
        <p:nvPicPr>
          <p:cNvPr id="10246" name="Picture 6" descr="http://www.apki.or.id/wp-content/uploads/2016/03/Heat-Syncop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221088"/>
            <a:ext cx="28289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zh-TW" altLang="en-US" sz="5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熱痙攣</a:t>
            </a:r>
            <a:endParaRPr lang="zh-TW" altLang="en-US" sz="54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b="1" dirty="0" smtClean="0">
                <a:solidFill>
                  <a:srgbClr val="A50021"/>
                </a:solidFill>
                <a:latin typeface="微軟正黑體" pitchFamily="34" charset="-120"/>
                <a:ea typeface="微軟正黑體" pitchFamily="34" charset="-120"/>
              </a:rPr>
              <a:t>成因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：高溫下、過度運動後，</a:t>
            </a:r>
            <a:r>
              <a:rPr lang="zh-TW" altLang="en-US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鹽份損耗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造成的疼痛、</a:t>
            </a:r>
            <a:r>
              <a:rPr lang="zh-TW" altLang="en-US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不自主肌肉抽搐現象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342900" lvl="1" indent="-342900">
              <a:buFont typeface="Arial" pitchFamily="34" charset="0"/>
              <a:buChar char="•"/>
              <a:defRPr/>
            </a:pPr>
            <a:r>
              <a:rPr lang="zh-TW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疲倦＞失鈉＞脫水</a:t>
            </a:r>
            <a:endParaRPr lang="zh-TW" altLang="en-US" sz="32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b="1" dirty="0" smtClean="0">
                <a:solidFill>
                  <a:srgbClr val="A50021"/>
                </a:solidFill>
                <a:latin typeface="微軟正黑體" pitchFamily="34" charset="-120"/>
                <a:ea typeface="微軟正黑體" pitchFamily="34" charset="-120"/>
              </a:rPr>
              <a:t>症狀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：常發生在</a:t>
            </a:r>
            <a:r>
              <a:rPr lang="zh-TW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小腿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、手臂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、腹部和背部。</a:t>
            </a: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體溫正常或上升，但通常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&lt; 40</a:t>
            </a:r>
            <a:r>
              <a:rPr lang="en-US" altLang="zh-TW" dirty="0" smtClean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</a:rPr>
              <a:t>℃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9218" name="Picture 2" descr="http://www.bazhua.org/wp-content/uploads/2011/08/s1vyrq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078" y="4869160"/>
            <a:ext cx="2311414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77724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zh-TW" altLang="en-US" sz="5400" b="1" dirty="0" smtClean="0">
                <a:solidFill>
                  <a:srgbClr val="C00000"/>
                </a:solidFill>
                <a:ea typeface="標楷體" pitchFamily="65" charset="-120"/>
              </a:rPr>
              <a:t> </a:t>
            </a:r>
            <a:r>
              <a:rPr lang="zh-TW" altLang="en-US" sz="5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熱衰竭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700808"/>
            <a:ext cx="8064896" cy="43924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zh-TW" altLang="en-US" b="1" dirty="0" smtClean="0">
                <a:solidFill>
                  <a:srgbClr val="A50021"/>
                </a:solidFill>
                <a:latin typeface="微軟正黑體" pitchFamily="34" charset="-120"/>
                <a:ea typeface="微軟正黑體" pitchFamily="34" charset="-120"/>
              </a:rPr>
              <a:t>成因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：中樞神經疲乏導致</a:t>
            </a:r>
            <a:r>
              <a:rPr lang="zh-TW" altLang="en-US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周邊血管擴張</a:t>
            </a:r>
          </a:p>
          <a:p>
            <a:pPr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通常有產熱及脫水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zh-TW" altLang="en-US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90000"/>
              </a:lnSpc>
              <a:defRPr/>
            </a:pPr>
            <a:r>
              <a:rPr lang="zh-TW" altLang="en-US" b="1" dirty="0" smtClean="0">
                <a:solidFill>
                  <a:srgbClr val="A50021"/>
                </a:solidFill>
                <a:latin typeface="微軟正黑體" pitchFamily="34" charset="-120"/>
                <a:ea typeface="微軟正黑體" pitchFamily="34" charset="-120"/>
              </a:rPr>
              <a:t>症狀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頭暈、虛弱、噁心、頭痛、臉色蒼白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、皮膚出汗、濕冷、脈搏加快、微弱、視力模糊、姿勢性低血壓。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zh-TW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體溫不正常或稍高</a:t>
            </a:r>
            <a:r>
              <a:rPr lang="en-US" altLang="zh-TW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(&lt;40</a:t>
            </a:r>
            <a:r>
              <a:rPr lang="en-US" altLang="zh-TW" b="1" u="sng" baseline="5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o</a:t>
            </a:r>
            <a:r>
              <a:rPr lang="en-US" altLang="zh-TW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C) 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意識通常清醒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，如意識不清則考慮已惡化至中暑。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3375</TotalTime>
  <Words>1886</Words>
  <Application>Microsoft Macintosh PowerPoint</Application>
  <PresentationFormat>如螢幕大小 (4:3)</PresentationFormat>
  <Paragraphs>286</Paragraphs>
  <Slides>50</Slides>
  <Notes>7</Notes>
  <HiddenSlides>0</HiddenSlides>
  <MMClips>0</MMClips>
  <ScaleCrop>false</ScaleCrop>
  <HeadingPairs>
    <vt:vector size="8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50</vt:i4>
      </vt:variant>
    </vt:vector>
  </HeadingPairs>
  <TitlesOfParts>
    <vt:vector size="63" baseType="lpstr">
      <vt:lpstr>Calibri</vt:lpstr>
      <vt:lpstr>Comic Sans MS</vt:lpstr>
      <vt:lpstr>Constantia</vt:lpstr>
      <vt:lpstr>Tahoma</vt:lpstr>
      <vt:lpstr>Times New Roman</vt:lpstr>
      <vt:lpstr>Verdana</vt:lpstr>
      <vt:lpstr>Wingdings</vt:lpstr>
      <vt:lpstr>微軟正黑體</vt:lpstr>
      <vt:lpstr>新細明體</vt:lpstr>
      <vt:lpstr>標楷體</vt:lpstr>
      <vt:lpstr>Arial</vt:lpstr>
      <vt:lpstr>Office 佈景主題</vt:lpstr>
      <vt:lpstr>Slide</vt:lpstr>
      <vt:lpstr>防治中暑</vt:lpstr>
      <vt:lpstr>中暑</vt:lpstr>
      <vt:lpstr>熱傷害</vt:lpstr>
      <vt:lpstr>哪一個比較嚴重??</vt:lpstr>
      <vt:lpstr>熱水腫</vt:lpstr>
      <vt:lpstr>熱疹</vt:lpstr>
      <vt:lpstr>熱暈厥</vt:lpstr>
      <vt:lpstr>熱痙攣</vt:lpstr>
      <vt:lpstr> 熱衰竭</vt:lpstr>
      <vt:lpstr>熱中暑</vt:lpstr>
      <vt:lpstr>熱中暑</vt:lpstr>
      <vt:lpstr>橫紋肌溶解症</vt:lpstr>
      <vt:lpstr>致病原因</vt:lpstr>
      <vt:lpstr>過度的運動</vt:lpstr>
      <vt:lpstr>PowerPoint 簡報</vt:lpstr>
      <vt:lpstr>多重器官衰竭</vt:lpstr>
      <vt:lpstr>PowerPoint 簡報</vt:lpstr>
      <vt:lpstr>體熱之排除 – 氣溫之影響</vt:lpstr>
      <vt:lpstr>PowerPoint 簡報</vt:lpstr>
      <vt:lpstr>PowerPoint 簡報</vt:lpstr>
      <vt:lpstr>PowerPoint 簡報</vt:lpstr>
      <vt:lpstr>中暑危險係數測定法</vt:lpstr>
      <vt:lpstr>U.S. National Oceanic and Atmospheric Administration</vt:lpstr>
      <vt:lpstr>PowerPoint 簡報</vt:lpstr>
      <vt:lpstr>對熱之生理反應</vt:lpstr>
      <vt:lpstr>熱適應 Acclimatization</vt:lpstr>
      <vt:lpstr>熱適應</vt:lpstr>
      <vt:lpstr>熱適應:生理調適</vt:lpstr>
      <vt:lpstr>熱適應</vt:lpstr>
      <vt:lpstr>PowerPoint 簡報</vt:lpstr>
      <vt:lpstr>PowerPoint 簡報</vt:lpstr>
      <vt:lpstr>PowerPoint 簡報</vt:lpstr>
      <vt:lpstr>PowerPoint 簡報</vt:lpstr>
      <vt:lpstr>台北高溫達36℃　 世大運半馬多名選手中暑 </vt:lpstr>
      <vt:lpstr>星光夜跑不怕中暑？　壯男跑到一半高燒昏迷「六親不認」 </vt:lpstr>
      <vt:lpstr>中暑體溫飆43.9℃ 男大腦受損 噴水冰敷3電扇猛吹 搶救4天撿回一命</vt:lpstr>
      <vt:lpstr>中暑之處置</vt:lpstr>
      <vt:lpstr>PowerPoint 簡報</vt:lpstr>
      <vt:lpstr>PowerPoint 簡報</vt:lpstr>
      <vt:lpstr>PowerPoint 簡報</vt:lpstr>
      <vt:lpstr>PowerPoint 簡報</vt:lpstr>
      <vt:lpstr>PowerPoint 簡報</vt:lpstr>
      <vt:lpstr>快速後送</vt:lpstr>
      <vt:lpstr>PowerPoint 簡報</vt:lpstr>
      <vt:lpstr>復原及併發症</vt:lpstr>
      <vt:lpstr>案例研討-1</vt:lpstr>
      <vt:lpstr>案例研討-2</vt:lpstr>
      <vt:lpstr>案例研討-2</vt:lpstr>
      <vt:lpstr>PowerPoint 簡報</vt:lpstr>
      <vt:lpstr> 簡 報 完 畢   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WFC</dc:creator>
  <cp:lastModifiedBy>坤霖 吳</cp:lastModifiedBy>
  <cp:revision>216</cp:revision>
  <dcterms:created xsi:type="dcterms:W3CDTF">2015-04-23T02:27:47Z</dcterms:created>
  <dcterms:modified xsi:type="dcterms:W3CDTF">2018-05-02T22:43:34Z</dcterms:modified>
</cp:coreProperties>
</file>