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66"/>
  </p:notesMasterIdLst>
  <p:sldIdLst>
    <p:sldId id="256" r:id="rId2"/>
    <p:sldId id="283" r:id="rId3"/>
    <p:sldId id="397" r:id="rId4"/>
    <p:sldId id="281" r:id="rId5"/>
    <p:sldId id="284" r:id="rId6"/>
    <p:sldId id="262" r:id="rId7"/>
    <p:sldId id="291" r:id="rId8"/>
    <p:sldId id="293" r:id="rId9"/>
    <p:sldId id="292" r:id="rId10"/>
    <p:sldId id="294" r:id="rId11"/>
    <p:sldId id="295" r:id="rId12"/>
    <p:sldId id="303" r:id="rId13"/>
    <p:sldId id="299" r:id="rId14"/>
    <p:sldId id="300" r:id="rId15"/>
    <p:sldId id="282" r:id="rId16"/>
    <p:sldId id="356" r:id="rId17"/>
    <p:sldId id="301" r:id="rId18"/>
    <p:sldId id="285" r:id="rId19"/>
    <p:sldId id="266" r:id="rId20"/>
    <p:sldId id="388" r:id="rId21"/>
    <p:sldId id="389" r:id="rId22"/>
    <p:sldId id="324" r:id="rId23"/>
    <p:sldId id="270" r:id="rId24"/>
    <p:sldId id="320" r:id="rId25"/>
    <p:sldId id="321" r:id="rId26"/>
    <p:sldId id="316" r:id="rId27"/>
    <p:sldId id="317" r:id="rId28"/>
    <p:sldId id="318" r:id="rId29"/>
    <p:sldId id="319" r:id="rId30"/>
    <p:sldId id="332" r:id="rId31"/>
    <p:sldId id="323" r:id="rId32"/>
    <p:sldId id="322" r:id="rId33"/>
    <p:sldId id="330" r:id="rId34"/>
    <p:sldId id="331" r:id="rId35"/>
    <p:sldId id="357" r:id="rId36"/>
    <p:sldId id="325" r:id="rId37"/>
    <p:sldId id="267" r:id="rId38"/>
    <p:sldId id="304" r:id="rId39"/>
    <p:sldId id="307" r:id="rId40"/>
    <p:sldId id="308" r:id="rId41"/>
    <p:sldId id="309" r:id="rId42"/>
    <p:sldId id="311" r:id="rId43"/>
    <p:sldId id="315" r:id="rId44"/>
    <p:sldId id="358" r:id="rId45"/>
    <p:sldId id="359" r:id="rId46"/>
    <p:sldId id="314" r:id="rId47"/>
    <p:sldId id="326" r:id="rId48"/>
    <p:sldId id="361" r:id="rId49"/>
    <p:sldId id="362" r:id="rId50"/>
    <p:sldId id="363" r:id="rId51"/>
    <p:sldId id="364" r:id="rId52"/>
    <p:sldId id="365" r:id="rId53"/>
    <p:sldId id="366" r:id="rId54"/>
    <p:sldId id="367" r:id="rId55"/>
    <p:sldId id="390" r:id="rId56"/>
    <p:sldId id="391" r:id="rId57"/>
    <p:sldId id="399" r:id="rId58"/>
    <p:sldId id="398" r:id="rId59"/>
    <p:sldId id="393" r:id="rId60"/>
    <p:sldId id="394" r:id="rId61"/>
    <p:sldId id="395" r:id="rId62"/>
    <p:sldId id="396" r:id="rId63"/>
    <p:sldId id="360" r:id="rId64"/>
    <p:sldId id="355" r:id="rId6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2A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10" autoAdjust="0"/>
  </p:normalViewPr>
  <p:slideViewPr>
    <p:cSldViewPr>
      <p:cViewPr varScale="1">
        <p:scale>
          <a:sx n="83" d="100"/>
          <a:sy n="83" d="100"/>
        </p:scale>
        <p:origin x="-142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51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F7853-15C1-4D70-9690-EC04350D709E}" type="datetimeFigureOut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A0795-62B0-4C44-AB57-9FC401BE96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502CB7-7F12-413A-92C8-643F8010B4BD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E41003-0AB5-4028-B2D7-5E637156F812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FF583F-A1F5-4CFA-AF2C-0A75198FCE0F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0CAF62-7E9A-4DE1-AC8D-5FBB6102CD0A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AFE990-95EA-4F3A-973E-2FFC17C8FD0D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33FF59-86D8-46B6-80A0-C0F241FF3969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D3F5F-432F-42D7-96A2-B9247B05D802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ED41AA-D46F-4EBB-A55F-99439256D3D8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287BA8-21EB-442B-965B-46E67D26099E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7C63D0B-FDCA-4CE3-A083-BAC53F2E0498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6525758-A6BF-4450-B87B-DF18EAF3680A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C4B3A48-DD05-49D0-8C4E-8938B24045E3}" type="datetime1">
              <a:rPr lang="zh-TW" altLang="en-US" smtClean="0"/>
              <a:pPr/>
              <a:t>2018/5/2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6BC7F96-36E4-479C-BDD1-23E783BB97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1829761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zh-TW" dirty="0" smtClean="0"/>
              <a:t>年度體檢常見</a:t>
            </a:r>
            <a:r>
              <a:rPr lang="zh-TW" altLang="zh-TW" dirty="0" smtClean="0"/>
              <a:t>異常三高衛教</a:t>
            </a:r>
            <a:r>
              <a:rPr lang="en-US" altLang="zh-TW" dirty="0" smtClean="0"/>
              <a:t>-</a:t>
            </a:r>
            <a:br>
              <a:rPr lang="en-US" altLang="zh-TW" dirty="0" smtClean="0"/>
            </a:br>
            <a:r>
              <a:rPr lang="zh-TW" altLang="en-US" dirty="0" smtClean="0"/>
              <a:t>健康</a:t>
            </a:r>
            <a:r>
              <a:rPr lang="zh-TW" altLang="en-US" dirty="0" smtClean="0"/>
              <a:t>促進 年輕不</a:t>
            </a:r>
            <a:r>
              <a:rPr lang="zh-TW" altLang="en-US" dirty="0" smtClean="0"/>
              <a:t>老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7772400" cy="1199704"/>
          </a:xfrm>
        </p:spPr>
        <p:txBody>
          <a:bodyPr/>
          <a:lstStyle/>
          <a:p>
            <a:pPr algn="ctr"/>
            <a:r>
              <a:rPr lang="zh-TW" altLang="en-US" dirty="0" smtClean="0"/>
              <a:t>國軍桃園總</a:t>
            </a:r>
            <a:r>
              <a:rPr lang="zh-TW" altLang="en-US" dirty="0" smtClean="0"/>
              <a:t>醫院家醫科 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陳勃仲醫師</a:t>
            </a:r>
            <a:endParaRPr lang="zh-TW" altLang="en-US" dirty="0"/>
          </a:p>
        </p:txBody>
      </p:sp>
      <p:pic>
        <p:nvPicPr>
          <p:cNvPr id="4" name="圖片 3" descr="ScreenHunter_21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6021288"/>
            <a:ext cx="2438400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自費健檢</a:t>
            </a:r>
            <a:endParaRPr lang="zh-TW" altLang="en-US" dirty="0"/>
          </a:p>
        </p:txBody>
      </p:sp>
      <p:pic>
        <p:nvPicPr>
          <p:cNvPr id="50178" name="Picture 2" descr="http://www.twmedicaltourism.com/joinusimg/20140305102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86829"/>
            <a:ext cx="4176464" cy="2762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0180" name="Picture 4" descr="http://www.gvm.com.tw/images/20150509/287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49080"/>
            <a:ext cx="4176464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0182" name="Picture 6" descr="http://tcgwww.taipei.gov.tw/public/MMO/tpech2/%E8%87%AA%E8%B2%BB%E9%AB%98%E9%9A%8E%E5%81%A5%E6%AA%A2%E6%A8%9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2515" y="4149080"/>
            <a:ext cx="4187957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0186" name="Picture 10" descr="http://static.ettoday.net/images/1078/d10781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340768"/>
            <a:ext cx="417646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8" descr="http://big5.huaxia.com/xw/twxw/images/20120714/34199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6814971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ScreenHunter_212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844824"/>
            <a:ext cx="8133794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115616" y="1988840"/>
            <a:ext cx="7571184" cy="4018451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越貴</a:t>
            </a:r>
            <a:r>
              <a:rPr lang="en-US" altLang="zh-TW" sz="4000" dirty="0" smtClean="0"/>
              <a:t>=</a:t>
            </a:r>
            <a:r>
              <a:rPr lang="zh-TW" altLang="en-US" sz="4000" dirty="0" smtClean="0"/>
              <a:t>越好？</a:t>
            </a:r>
            <a:endParaRPr lang="en-US" altLang="zh-TW" sz="4000" dirty="0" smtClean="0"/>
          </a:p>
          <a:p>
            <a:r>
              <a:rPr lang="zh-TW" altLang="en-US" sz="4000" dirty="0" smtClean="0"/>
              <a:t>越多樣檢查</a:t>
            </a:r>
            <a:r>
              <a:rPr lang="en-US" altLang="zh-TW" sz="4000" dirty="0" smtClean="0"/>
              <a:t>=</a:t>
            </a:r>
            <a:r>
              <a:rPr lang="zh-TW" altLang="en-US" sz="4000" dirty="0" smtClean="0"/>
              <a:t>越仔細？</a:t>
            </a:r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http://upload.ivyenglish.com.cn/2015/3/3/635609742076746562-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005064"/>
            <a:ext cx="3096344" cy="2279254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ScreenHunter_209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83805"/>
            <a:ext cx="9044883" cy="5265475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zh-TW" altLang="en-US" dirty="0" smtClean="0"/>
              <a:t>健康決定因素</a:t>
            </a:r>
            <a:endParaRPr lang="zh-TW" altLang="en-US" dirty="0"/>
          </a:p>
        </p:txBody>
      </p:sp>
      <p:pic>
        <p:nvPicPr>
          <p:cNvPr id="5" name="圖片 4" descr="ScreenHunter_210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6309320"/>
            <a:ext cx="3328839" cy="360809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家族史：</a:t>
            </a:r>
            <a:r>
              <a:rPr lang="zh-TW" altLang="en-US" dirty="0" smtClean="0"/>
              <a:t>癌症、中風、心肌梗塞</a:t>
            </a:r>
            <a:r>
              <a:rPr lang="en-US" altLang="zh-TW" dirty="0" smtClean="0"/>
              <a:t>…</a:t>
            </a:r>
          </a:p>
          <a:p>
            <a:r>
              <a:rPr lang="zh-TW" altLang="en-US" b="1" dirty="0" smtClean="0"/>
              <a:t>疾病史：</a:t>
            </a:r>
            <a:r>
              <a:rPr lang="en-US" altLang="zh-TW" dirty="0" smtClean="0"/>
              <a:t>B</a:t>
            </a:r>
            <a:r>
              <a:rPr lang="zh-TW" altLang="en-US" dirty="0" smtClean="0"/>
              <a:t>型肝炎、高血壓、糖尿病</a:t>
            </a:r>
            <a:r>
              <a:rPr lang="en-US" altLang="zh-TW" dirty="0" smtClean="0"/>
              <a:t>…</a:t>
            </a:r>
          </a:p>
          <a:p>
            <a:r>
              <a:rPr lang="zh-TW" altLang="en-US" b="1" dirty="0" smtClean="0"/>
              <a:t>生活形態：</a:t>
            </a:r>
            <a:r>
              <a:rPr lang="zh-TW" altLang="en-US" dirty="0" smtClean="0"/>
              <a:t>抽菸、喝酒、嚼檳榔、熬夜、三餐不定時定量、缺乏運動、過重</a:t>
            </a:r>
          </a:p>
          <a:p>
            <a:r>
              <a:rPr lang="zh-TW" altLang="en-US" b="1" dirty="0" smtClean="0"/>
              <a:t>情緒：</a:t>
            </a:r>
            <a:r>
              <a:rPr lang="zh-TW" altLang="en-US" dirty="0" smtClean="0"/>
              <a:t>容易緊張、壓力過大、睡眠不足</a:t>
            </a:r>
          </a:p>
          <a:p>
            <a:r>
              <a:rPr lang="zh-TW" altLang="en-US" b="1" dirty="0" smtClean="0"/>
              <a:t>工作：</a:t>
            </a:r>
            <a:r>
              <a:rPr lang="zh-TW" altLang="en-US" dirty="0" smtClean="0"/>
              <a:t>物理、化學、生物、人因工程</a:t>
            </a:r>
            <a:r>
              <a:rPr lang="en-US" altLang="zh-TW" dirty="0" smtClean="0"/>
              <a:t>…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想想自己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1268761"/>
            <a:ext cx="7848872" cy="1440160"/>
          </a:xfrm>
          <a:solidFill>
            <a:schemeClr val="accent4"/>
          </a:solidFill>
        </p:spPr>
        <p:txBody>
          <a:bodyPr/>
          <a:lstStyle/>
          <a:p>
            <a:r>
              <a:rPr lang="zh-TW" altLang="en-US" b="1" u="sng" dirty="0" smtClean="0">
                <a:solidFill>
                  <a:srgbClr val="FFFFFF"/>
                </a:solidFill>
              </a:rPr>
              <a:t>爆肝族套餐</a:t>
            </a:r>
            <a:endParaRPr lang="en-US" altLang="zh-TW" b="1" u="sng" dirty="0" smtClean="0">
              <a:solidFill>
                <a:srgbClr val="FFFFFF"/>
              </a:solidFill>
            </a:endParaRPr>
          </a:p>
          <a:p>
            <a:r>
              <a:rPr lang="zh-TW" altLang="en-US" dirty="0" smtClean="0">
                <a:solidFill>
                  <a:srgbClr val="FFFFFF"/>
                </a:solidFill>
              </a:rPr>
              <a:t>肝功能、腎功能、心電圖、肝臟超音波、心臟超音波、運動心電圖等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選擇適合自己的檢查</a:t>
            </a:r>
            <a:endParaRPr lang="zh-TW" altLang="en-US" dirty="0"/>
          </a:p>
        </p:txBody>
      </p:sp>
      <p:sp>
        <p:nvSpPr>
          <p:cNvPr id="5" name="內容版面配置區 1"/>
          <p:cNvSpPr txBox="1">
            <a:spLocks/>
          </p:cNvSpPr>
          <p:nvPr/>
        </p:nvSpPr>
        <p:spPr>
          <a:xfrm>
            <a:off x="611560" y="2924944"/>
            <a:ext cx="7848872" cy="1440160"/>
          </a:xfrm>
          <a:prstGeom prst="rect">
            <a:avLst/>
          </a:prstGeom>
          <a:solidFill>
            <a:srgbClr val="FF0000"/>
          </a:solidFill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活力媽咪套餐</a:t>
            </a:r>
            <a:endParaRPr kumimoji="0" lang="en-US" altLang="zh-TW" sz="2700" b="1" i="0" u="sng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zh-TW" altLang="en-US" sz="2700" dirty="0" smtClean="0">
                <a:solidFill>
                  <a:schemeClr val="bg1"/>
                </a:solidFill>
              </a:rPr>
              <a:t>女性荷爾蒙檢察、胸部</a:t>
            </a:r>
            <a:r>
              <a:rPr lang="en-US" altLang="zh-TW" sz="2700" dirty="0" smtClean="0">
                <a:solidFill>
                  <a:schemeClr val="bg1"/>
                </a:solidFill>
              </a:rPr>
              <a:t>X</a:t>
            </a:r>
            <a:r>
              <a:rPr lang="zh-TW" altLang="en-US" sz="2700" dirty="0" smtClean="0">
                <a:solidFill>
                  <a:schemeClr val="bg1"/>
                </a:solidFill>
              </a:rPr>
              <a:t>光、乳房超音波、子宮頸抹片</a:t>
            </a:r>
            <a:endParaRPr kumimoji="0" lang="en-US" altLang="zh-TW" sz="27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內容版面配置區 1"/>
          <p:cNvSpPr txBox="1">
            <a:spLocks/>
          </p:cNvSpPr>
          <p:nvPr/>
        </p:nvSpPr>
        <p:spPr>
          <a:xfrm>
            <a:off x="611560" y="4581128"/>
            <a:ext cx="7776864" cy="1440160"/>
          </a:xfrm>
          <a:prstGeom prst="rect">
            <a:avLst/>
          </a:prstGeom>
          <a:solidFill>
            <a:srgbClr val="005C2A"/>
          </a:solidFill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長壽樂活族套餐</a:t>
            </a:r>
            <a:endParaRPr kumimoji="0" lang="en-US" altLang="zh-TW" sz="2700" b="1" i="0" u="sng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zh-TW" altLang="en-US" sz="2700" dirty="0" smtClean="0">
                <a:solidFill>
                  <a:schemeClr val="bg1"/>
                </a:solidFill>
              </a:rPr>
              <a:t>頸部超音波、腦部磁振造影、心臟冠狀動脈攝影等</a:t>
            </a:r>
            <a:endParaRPr kumimoji="0" lang="en-US" altLang="zh-TW" sz="2700" i="0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5" grpId="0" build="allAtOnce" animBg="1"/>
      <p:bldP spid="6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6322" name="Picture 2" descr="http://twimg.edgesuite.net/images/ReNews/20140502/640_8fced9c376c16f1779118b21c26e33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24744"/>
            <a:ext cx="7012952" cy="5040560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sz="6000" dirty="0" smtClean="0"/>
              <a:t>2.</a:t>
            </a:r>
            <a:r>
              <a:rPr lang="zh-TW" altLang="en-US" sz="6000" dirty="0" smtClean="0"/>
              <a:t>銀髮族常見健康危機</a:t>
            </a:r>
            <a:endParaRPr lang="zh-TW" altLang="en-US" sz="600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銀髮族常見健康危機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心臟血管疾病</a:t>
            </a:r>
            <a:endParaRPr lang="en-US" altLang="zh-TW" sz="2800" dirty="0" smtClean="0"/>
          </a:p>
          <a:p>
            <a:r>
              <a:rPr lang="zh-TW" altLang="en-US" sz="2800" dirty="0" smtClean="0"/>
              <a:t>糖尿病</a:t>
            </a:r>
            <a:endParaRPr lang="en-US" altLang="zh-TW" sz="2800" dirty="0" smtClean="0"/>
          </a:p>
          <a:p>
            <a:r>
              <a:rPr lang="zh-TW" altLang="en-US" sz="2800" dirty="0" smtClean="0"/>
              <a:t>高血脂症</a:t>
            </a:r>
            <a:endParaRPr lang="en-US" altLang="zh-TW" sz="2800" dirty="0" smtClean="0"/>
          </a:p>
          <a:p>
            <a:r>
              <a:rPr lang="zh-TW" altLang="en-US" sz="2800" dirty="0" smtClean="0"/>
              <a:t>退化性關節炎</a:t>
            </a:r>
            <a:endParaRPr lang="en-US" altLang="zh-TW" sz="2800" dirty="0" smtClean="0"/>
          </a:p>
          <a:p>
            <a:r>
              <a:rPr lang="zh-TW" altLang="en-US" sz="2800" dirty="0" smtClean="0"/>
              <a:t>骨質疏鬆症</a:t>
            </a:r>
            <a:endParaRPr lang="en-US" altLang="zh-TW" sz="2800" dirty="0" smtClean="0"/>
          </a:p>
          <a:p>
            <a:endParaRPr lang="zh-TW" altLang="en-US" sz="2800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zh-TW" altLang="en-US" sz="2800" dirty="0" smtClean="0"/>
              <a:t>失眠</a:t>
            </a:r>
            <a:endParaRPr lang="en-US" altLang="zh-TW" sz="2800" dirty="0" smtClean="0"/>
          </a:p>
          <a:p>
            <a:r>
              <a:rPr lang="zh-TW" altLang="en-US" sz="2800" dirty="0" smtClean="0"/>
              <a:t>視力減退</a:t>
            </a:r>
            <a:endParaRPr lang="en-US" altLang="zh-TW" sz="2800" dirty="0" smtClean="0"/>
          </a:p>
          <a:p>
            <a:r>
              <a:rPr lang="zh-TW" altLang="en-US" sz="2800" dirty="0" smtClean="0"/>
              <a:t>腸胃障礙</a:t>
            </a:r>
            <a:endParaRPr lang="en-US" altLang="zh-TW" sz="2800" dirty="0" smtClean="0"/>
          </a:p>
          <a:p>
            <a:r>
              <a:rPr lang="zh-TW" altLang="en-US" sz="2800" dirty="0" smtClean="0"/>
              <a:t>意外傷害</a:t>
            </a:r>
            <a:endParaRPr lang="en-US" altLang="zh-TW" sz="2800" dirty="0" smtClean="0"/>
          </a:p>
          <a:p>
            <a:endParaRPr lang="zh-TW" altLang="en-US" dirty="0"/>
          </a:p>
        </p:txBody>
      </p:sp>
      <p:pic>
        <p:nvPicPr>
          <p:cNvPr id="30722" name="Picture 2" descr="http://www.hearinglosstw.com/wp-content/uploads/2015/03/elderhearinga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789040"/>
            <a:ext cx="4095750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39552" y="1340768"/>
            <a:ext cx="2664296" cy="1512168"/>
          </a:xfrm>
          <a:prstGeom prst="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4400" b="0" dirty="0" smtClean="0">
                <a:effectLst/>
              </a:rPr>
              <a:t>個人簡介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"/>
          </p:nvPr>
        </p:nvSpPr>
        <p:spPr>
          <a:xfrm>
            <a:off x="323528" y="1444294"/>
            <a:ext cx="4176464" cy="4000929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en-US" sz="2200" b="1" dirty="0" smtClean="0"/>
              <a:t>現職</a:t>
            </a:r>
            <a:r>
              <a:rPr lang="zh-TW" altLang="zh-TW" sz="2200" b="1" dirty="0" smtClean="0"/>
              <a:t>：</a:t>
            </a:r>
            <a:endParaRPr lang="zh-TW" altLang="zh-TW" sz="2200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國軍桃園總醫院家醫科主</a:t>
            </a:r>
            <a:r>
              <a:rPr lang="zh-TW" altLang="en-US" sz="2000" dirty="0" smtClean="0"/>
              <a:t>任</a:t>
            </a:r>
            <a:endParaRPr lang="zh-TW" altLang="zh-TW" sz="2000" dirty="0" smtClean="0"/>
          </a:p>
          <a:p>
            <a:pPr marL="27432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國軍桃園總醫院</a:t>
            </a:r>
            <a:r>
              <a:rPr lang="zh-TW" altLang="en-US" sz="2000" dirty="0" smtClean="0"/>
              <a:t>高壓氧主治醫師</a:t>
            </a:r>
            <a:endParaRPr lang="en-US" altLang="zh-TW" sz="2000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endParaRPr lang="en-US" altLang="zh-TW" sz="2200" b="1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200" b="1" dirty="0" smtClean="0"/>
              <a:t>學歷：</a:t>
            </a:r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國防醫學院</a:t>
            </a:r>
            <a:r>
              <a:rPr lang="zh-TW" altLang="en-US" sz="2000" dirty="0" smtClean="0"/>
              <a:t>醫學士</a:t>
            </a:r>
            <a:endParaRPr lang="en-US" altLang="zh-TW" sz="2000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台灣大學</a:t>
            </a:r>
            <a:r>
              <a:rPr lang="zh-TW" altLang="en-US" sz="2000" dirty="0" smtClean="0"/>
              <a:t>理學</a:t>
            </a:r>
            <a:r>
              <a:rPr lang="zh-TW" altLang="zh-TW" sz="2000" dirty="0" smtClean="0"/>
              <a:t>碩士</a:t>
            </a:r>
          </a:p>
          <a:p>
            <a:endParaRPr lang="en-US" altLang="zh-TW" sz="2200" dirty="0" smtClean="0"/>
          </a:p>
          <a:p>
            <a:endParaRPr lang="zh-TW" altLang="en-US" sz="2200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4"/>
          </p:nvPr>
        </p:nvSpPr>
        <p:spPr>
          <a:xfrm>
            <a:off x="4499992" y="692696"/>
            <a:ext cx="4392488" cy="5760640"/>
          </a:xfrm>
        </p:spPr>
        <p:txBody>
          <a:bodyPr>
            <a:noAutofit/>
          </a:bodyPr>
          <a:lstStyle/>
          <a:p>
            <a:pPr marL="274320" lvl="0" indent="-274320">
              <a:spcBef>
                <a:spcPts val="600"/>
              </a:spcBef>
              <a:buSzPct val="76000"/>
              <a:defRPr/>
            </a:pPr>
            <a:endParaRPr lang="en-US" altLang="zh-TW" sz="2200" b="1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200" b="1" dirty="0" smtClean="0"/>
              <a:t>經歷：</a:t>
            </a:r>
            <a:endParaRPr lang="zh-TW" altLang="zh-TW" sz="2200" dirty="0" smtClean="0"/>
          </a:p>
          <a:p>
            <a:pPr marL="27432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三總高壓氧醫學部臨床訓練醫師</a:t>
            </a:r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三總澎湖分院家醫科主治醫師 </a:t>
            </a:r>
          </a:p>
          <a:p>
            <a:pPr marL="274320" indent="-274320">
              <a:spcBef>
                <a:spcPts val="600"/>
              </a:spcBef>
              <a:buSzPct val="76000"/>
              <a:defRPr/>
            </a:pPr>
            <a:r>
              <a:rPr lang="zh-TW" altLang="en-US" sz="2000" dirty="0" smtClean="0"/>
              <a:t>國防醫學院兼任講師</a:t>
            </a:r>
            <a:endParaRPr lang="en-US" altLang="zh-TW" sz="2000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en-US" sz="2000" dirty="0" smtClean="0"/>
              <a:t>中央大學臨廠服務醫師</a:t>
            </a:r>
            <a:endParaRPr lang="en-US" altLang="zh-TW" sz="2000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家庭醫學科專科醫師</a:t>
            </a:r>
            <a:endParaRPr lang="en-US" altLang="zh-TW" sz="2000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en-US" sz="2000" dirty="0" smtClean="0"/>
              <a:t>高壓氧專科醫師</a:t>
            </a:r>
            <a:endParaRPr lang="en-US" altLang="zh-TW" sz="2000" dirty="0" smtClean="0"/>
          </a:p>
          <a:p>
            <a:pPr marL="274320" indent="-274320">
              <a:spcBef>
                <a:spcPts val="600"/>
              </a:spcBef>
              <a:buSzPct val="76000"/>
              <a:defRPr/>
            </a:pPr>
            <a:r>
              <a:rPr lang="zh-TW" altLang="en-US" sz="2000" dirty="0" smtClean="0"/>
              <a:t>中華職業醫學會常務監事</a:t>
            </a:r>
            <a:endParaRPr lang="zh-TW" altLang="zh-TW" sz="2000" dirty="0" smtClean="0"/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en-US" sz="2000" dirty="0" smtClean="0"/>
              <a:t>台灣安寧緩和醫學會會員</a:t>
            </a:r>
            <a:endParaRPr lang="en-US" altLang="zh-TW" sz="2000" dirty="0" smtClean="0"/>
          </a:p>
          <a:p>
            <a:pPr marL="27432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畢業後一般醫學訓練教師資格</a:t>
            </a:r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初期慢性腎臟病照護醫師</a:t>
            </a:r>
          </a:p>
          <a:p>
            <a:pPr marL="274320" lvl="0" indent="-274320">
              <a:spcBef>
                <a:spcPts val="600"/>
              </a:spcBef>
              <a:buSzPct val="76000"/>
              <a:defRPr/>
            </a:pPr>
            <a:r>
              <a:rPr lang="zh-TW" altLang="zh-TW" sz="2000" dirty="0" smtClean="0"/>
              <a:t>門診戒菸治療醫師</a:t>
            </a:r>
          </a:p>
          <a:p>
            <a:endParaRPr lang="zh-TW" altLang="en-US" sz="220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為何要談三高？</a:t>
            </a:r>
            <a:endParaRPr lang="zh-TW" altLang="en-US" dirty="0"/>
          </a:p>
        </p:txBody>
      </p:sp>
      <p:pic>
        <p:nvPicPr>
          <p:cNvPr id="71682" name="Picture 2" descr="圖／聯合報提供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4536504" cy="5595778"/>
          </a:xfrm>
          <a:prstGeom prst="rect">
            <a:avLst/>
          </a:prstGeom>
          <a:noFill/>
        </p:spPr>
      </p:pic>
      <p:pic>
        <p:nvPicPr>
          <p:cNvPr id="8" name="Picture 4" descr="圖／聯合報提供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153800"/>
            <a:ext cx="4536504" cy="5587568"/>
          </a:xfrm>
          <a:prstGeom prst="rect">
            <a:avLst/>
          </a:prstGeom>
          <a:noFill/>
        </p:spPr>
      </p:pic>
      <p:pic>
        <p:nvPicPr>
          <p:cNvPr id="9" name="Picture 6" descr="圖／聯合報提供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180757"/>
            <a:ext cx="4536504" cy="5560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3730" name="Picture 2" descr="「十大死因」的圖片搜尋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08720"/>
            <a:ext cx="6248400" cy="521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2564904"/>
            <a:ext cx="7479792" cy="22814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4800" dirty="0" smtClean="0"/>
              <a:t>♣ 心臟血管疾病</a:t>
            </a:r>
            <a:endParaRPr lang="zh-TW" altLang="en-US" sz="480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0070C0"/>
                </a:solidFill>
              </a:rPr>
              <a:t>何謂心臟血管疾病</a:t>
            </a:r>
            <a:r>
              <a:rPr lang="en-US" altLang="zh-TW" sz="4400" dirty="0" smtClean="0">
                <a:solidFill>
                  <a:srgbClr val="0070C0"/>
                </a:solidFill>
              </a:rPr>
              <a:t>?</a:t>
            </a:r>
            <a:endParaRPr lang="zh-TW" altLang="en-US" dirty="0"/>
          </a:p>
        </p:txBody>
      </p:sp>
      <p:sp>
        <p:nvSpPr>
          <p:cNvPr id="5" name="內容版面配置區 1"/>
          <p:cNvSpPr txBox="1">
            <a:spLocks/>
          </p:cNvSpPr>
          <p:nvPr/>
        </p:nvSpPr>
        <p:spPr>
          <a:xfrm>
            <a:off x="662880" y="2348881"/>
            <a:ext cx="8229600" cy="1800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冠狀動脈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心臟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疾病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和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腦血管疾病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是全世界死因的第一位，它們通稱為心臟血管疾病。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23</a:t>
            </a:fld>
            <a:endParaRPr lang="zh-TW" altLang="en-US"/>
          </a:p>
        </p:txBody>
      </p:sp>
      <p:sp>
        <p:nvSpPr>
          <p:cNvPr id="57346" name="AutoShape 2" descr="「心臟血管疾病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7348" name="Picture 4" descr="http://blog.markettaiwan.com.tw/files/2013/11/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365104"/>
            <a:ext cx="3067100" cy="2094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pic.pimg.tw/ibuty/1376373473-3089143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4536504" cy="3629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756" name="Picture 4" descr="https://i.ytimg.com/vi/FR53giDr0P8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068960"/>
            <a:ext cx="5894624" cy="3315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s://pic.pimg.tw/yesser99/1451135432-843126711.jpg?v=14511354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8486775" cy="5191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fyh.mohw.gov.tw/public/public_se/97cbe5dd58ac80fe302812b13a300c0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04664"/>
            <a:ext cx="5400600" cy="6197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冠狀動脈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static.apple.nextmedia.com/images/apple-photos/apple/20110722/large/A20_01_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320480" cy="4940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660" name="Picture 4" descr="http://edit.jgospel.net/media/47326/.64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276872"/>
            <a:ext cx="4806534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腦血管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心臟血管疾病如何產生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動脈內壁上形成</a:t>
            </a:r>
            <a:r>
              <a:rPr lang="zh-TW" altLang="en-US" dirty="0" smtClean="0">
                <a:solidFill>
                  <a:srgbClr val="FF0000"/>
                </a:solidFill>
              </a:rPr>
              <a:t>斑塊</a:t>
            </a:r>
            <a:r>
              <a:rPr lang="zh-TW" altLang="en-US" dirty="0" smtClean="0"/>
              <a:t>（包括膽固醇、脂肪、及血栓），造成動脈狹窄，而令供應的血液嚴重減少。</a:t>
            </a:r>
          </a:p>
          <a:p>
            <a:endParaRPr lang="zh-TW" altLang="en-US" dirty="0"/>
          </a:p>
        </p:txBody>
      </p:sp>
      <p:pic>
        <p:nvPicPr>
          <p:cNvPr id="4" name="Picture 5" descr="atherosclerosis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36912"/>
            <a:ext cx="4104456" cy="3787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4athe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36912"/>
            <a:ext cx="3960440" cy="375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8" name="Picture 14" descr="http://cw1.tw/CW/images/fck/F13347185575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5715000" cy="2895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8" name="Picture 2" descr="http://pic.pimg.tw/melilea579/1347693272-379972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348880"/>
            <a:ext cx="4608512" cy="4325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健康管理</a:t>
            </a:r>
            <a:endParaRPr lang="en-US" altLang="zh-TW" sz="2800" dirty="0" smtClean="0"/>
          </a:p>
          <a:p>
            <a:pPr lvl="0"/>
            <a:r>
              <a:rPr lang="en-US" altLang="zh-TW" sz="2800" dirty="0" smtClean="0"/>
              <a:t>2.</a:t>
            </a:r>
            <a:r>
              <a:rPr lang="zh-TW" altLang="en-US" sz="2800" dirty="0" smtClean="0"/>
              <a:t>高齡友善</a:t>
            </a:r>
            <a:r>
              <a:rPr lang="en-US" altLang="zh-TW" sz="2800" dirty="0" smtClean="0"/>
              <a:t>-</a:t>
            </a:r>
            <a:r>
              <a:rPr lang="zh-TW" altLang="en-US" sz="2800" dirty="0" smtClean="0"/>
              <a:t>銀髮族常見健康危機</a:t>
            </a:r>
            <a:endParaRPr lang="en-US" altLang="zh-TW" sz="2800" dirty="0" smtClean="0"/>
          </a:p>
          <a:p>
            <a:pPr lvl="0"/>
            <a:r>
              <a:rPr lang="en-US" altLang="zh-TW" sz="2800" dirty="0" smtClean="0"/>
              <a:t>3.</a:t>
            </a:r>
            <a:r>
              <a:rPr lang="zh-TW" altLang="en-US" sz="2800" dirty="0" smtClean="0"/>
              <a:t>遠離菸檳</a:t>
            </a:r>
            <a:endParaRPr lang="zh-TW" altLang="en-US" sz="2400" dirty="0" smtClean="0"/>
          </a:p>
          <a:p>
            <a:endParaRPr lang="zh-TW" altLang="en-US" sz="2800" dirty="0" smtClean="0"/>
          </a:p>
          <a:p>
            <a:endParaRPr lang="zh-TW" altLang="en-US" sz="2800" dirty="0" smtClean="0"/>
          </a:p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課程大綱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常見症狀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155584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高血壓</a:t>
            </a:r>
            <a:endParaRPr lang="zh-TW" altLang="en-US" sz="3200" b="1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611560" y="2348880"/>
            <a:ext cx="4466456" cy="3672408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TW" altLang="en-US" sz="2700" dirty="0" smtClean="0"/>
              <a:t>無聲的</a:t>
            </a:r>
            <a:r>
              <a:rPr lang="zh-TW" altLang="en-US" sz="2700" dirty="0" smtClean="0">
                <a:solidFill>
                  <a:srgbClr val="FF0000"/>
                </a:solidFill>
              </a:rPr>
              <a:t>隱形殺手</a:t>
            </a:r>
            <a:endParaRPr lang="en-US" altLang="zh-TW" sz="2700" dirty="0" smtClean="0">
              <a:solidFill>
                <a:srgbClr val="FF0000"/>
              </a:solidFill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en-US" altLang="zh-TW" sz="27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TW" altLang="en-US" sz="2700" dirty="0" smtClean="0"/>
              <a:t>高血壓沒有明顯症狀，卻悄悄地、慢慢的，對大腦、心臟、腎臟等重要器官進行著傷害。</a:t>
            </a:r>
            <a:endParaRPr lang="en-US" altLang="zh-TW" sz="27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en-US" altLang="zh-TW" sz="27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TW" altLang="en-US" sz="2700" dirty="0" smtClean="0"/>
              <a:t>應維持血壓正常，才能避免嚴重合併症。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30</a:t>
            </a:fld>
            <a:endParaRPr lang="zh-TW" altLang="en-US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50177" name="Picture 1" descr="分類表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0997" y="980728"/>
            <a:ext cx="3799475" cy="2448272"/>
          </a:xfrm>
          <a:prstGeom prst="rect">
            <a:avLst/>
          </a:prstGeom>
          <a:noFill/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50179" name="Picture 3" descr="併發症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73015"/>
            <a:ext cx="3960440" cy="3137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常見症狀</a:t>
            </a:r>
            <a:r>
              <a:rPr lang="en-US" altLang="zh-TW" dirty="0" smtClean="0"/>
              <a:t>-2</a:t>
            </a:r>
            <a:endParaRPr lang="zh-TW" altLang="en-US" dirty="0"/>
          </a:p>
        </p:txBody>
      </p:sp>
      <p:sp>
        <p:nvSpPr>
          <p:cNvPr id="6" name="內容版面配置區 1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zh-TW" altLang="en-US" sz="3200" b="1" noProof="0" dirty="0" smtClean="0"/>
              <a:t>急性冠心症</a:t>
            </a: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31</a:t>
            </a:fld>
            <a:endParaRPr lang="zh-TW" altLang="en-US"/>
          </a:p>
        </p:txBody>
      </p:sp>
      <p:pic>
        <p:nvPicPr>
          <p:cNvPr id="27650" name="Picture 2" descr="Image description not available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268760"/>
            <a:ext cx="5193691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6322" name="Picture 2" descr="http://www.heart.org/idc/groups/heart-public/@wcm/@ecc/documents/image/~extract/UCM_429794~1~staticrendition/ginormo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509120"/>
            <a:ext cx="7405503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/>
              <a:t>中風</a:t>
            </a:r>
            <a:endParaRPr lang="zh-TW" altLang="en-US" sz="32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常見症狀</a:t>
            </a:r>
            <a:r>
              <a:rPr lang="en-US" altLang="zh-TW" dirty="0" smtClean="0"/>
              <a:t>-3</a:t>
            </a:r>
            <a:endParaRPr lang="zh-TW" altLang="en-US" dirty="0"/>
          </a:p>
        </p:txBody>
      </p:sp>
      <p:pic>
        <p:nvPicPr>
          <p:cNvPr id="76804" name="Picture 4" descr="STROK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5468" y="146248"/>
            <a:ext cx="4662956" cy="6595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://doctorgoodsmiles.com/wp-content/uploads/2016/04/cardiovascular-disease-risk-factors-273597-1-en-46-fig1-htm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74365"/>
            <a:ext cx="6048672" cy="6739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內容版面配置區 1"/>
          <p:cNvSpPr txBox="1">
            <a:spLocks/>
          </p:cNvSpPr>
          <p:nvPr/>
        </p:nvSpPr>
        <p:spPr>
          <a:xfrm>
            <a:off x="0" y="1124744"/>
            <a:ext cx="2555776" cy="93956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zh-TW" altLang="en-US" sz="3600" dirty="0" smtClean="0"/>
              <a:t>危險因子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www.cch.org.tw/vmpc/UploadFile/90/%E5%8B%95%E8%84%88%E7%A1%AC%E5%8C%96%E5%8D%B1%E9%9A%AA%E5%9B%A0%E5%AD%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7056784" cy="607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預防勝於治療：</a:t>
            </a:r>
            <a:r>
              <a:rPr lang="zh-TW" altLang="en-US" dirty="0" smtClean="0"/>
              <a:t>健康生活型態</a:t>
            </a:r>
            <a:endParaRPr lang="en-US" altLang="zh-TW" dirty="0" smtClean="0"/>
          </a:p>
          <a:p>
            <a:r>
              <a:rPr lang="zh-TW" altLang="en-US" b="1" dirty="0" smtClean="0"/>
              <a:t>藥物治療、心導管、冠狀動脈繞道手術</a:t>
            </a:r>
            <a:endParaRPr lang="en-US" altLang="zh-TW" b="1" dirty="0" smtClean="0"/>
          </a:p>
          <a:p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35</a:t>
            </a:fld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治療方式</a:t>
            </a:r>
            <a:endParaRPr lang="zh-TW" altLang="en-US" dirty="0"/>
          </a:p>
        </p:txBody>
      </p:sp>
      <p:pic>
        <p:nvPicPr>
          <p:cNvPr id="101378" name="Picture 2" descr="http://pic.pimg.tw/eatlohas/1417062948-2864764904_n.png?v=14170629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36912"/>
            <a:ext cx="7978584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 txBox="1">
            <a:spLocks/>
          </p:cNvSpPr>
          <p:nvPr/>
        </p:nvSpPr>
        <p:spPr>
          <a:xfrm>
            <a:off x="914400" y="2564904"/>
            <a:ext cx="7479792" cy="22814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zh-TW" altLang="en-US" sz="4800" dirty="0" smtClean="0"/>
              <a:t>♣ 糖尿病簡介</a:t>
            </a: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165618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zh-TW" altLang="en-US" sz="4400" b="1" dirty="0" smtClean="0">
                <a:solidFill>
                  <a:srgbClr val="0070C0"/>
                </a:solidFill>
                <a:latin typeface="+mn-ea"/>
              </a:rPr>
              <a:t>哪些人容易罹患糖尿病呢？</a:t>
            </a:r>
            <a:endParaRPr lang="en-US" altLang="zh-TW" sz="44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28674" name="Picture 2" descr="http://www.action-on-diabetes.qa/images/side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2636912"/>
            <a:ext cx="8232915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.daliulian.net/imgs/image/63/63004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7920880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糖尿病的診斷</a:t>
            </a:r>
            <a:endParaRPr lang="zh-TW" altLang="en-US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384300" y="1193800"/>
            <a:ext cx="6630988" cy="4837113"/>
            <a:chOff x="1506" y="1077"/>
            <a:chExt cx="3784" cy="2113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647" y="1407"/>
              <a:ext cx="459" cy="1783"/>
              <a:chOff x="4189" y="1333"/>
              <a:chExt cx="459" cy="1783"/>
            </a:xfrm>
          </p:grpSpPr>
          <p:sp>
            <p:nvSpPr>
              <p:cNvPr id="12" name="AutoShape 5"/>
              <p:cNvSpPr>
                <a:spLocks noChangeAspect="1" noChangeArrowheads="1" noTextEdit="1"/>
              </p:cNvSpPr>
              <p:nvPr/>
            </p:nvSpPr>
            <p:spPr bwMode="auto">
              <a:xfrm>
                <a:off x="4189" y="1333"/>
                <a:ext cx="459" cy="17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" name="Freeform 6"/>
              <p:cNvSpPr>
                <a:spLocks/>
              </p:cNvSpPr>
              <p:nvPr/>
            </p:nvSpPr>
            <p:spPr bwMode="auto">
              <a:xfrm>
                <a:off x="4399" y="2742"/>
                <a:ext cx="128" cy="346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4" y="19"/>
                  </a:cxn>
                  <a:cxn ang="0">
                    <a:pos x="2" y="36"/>
                  </a:cxn>
                  <a:cxn ang="0">
                    <a:pos x="0" y="55"/>
                  </a:cxn>
                  <a:cxn ang="0">
                    <a:pos x="0" y="74"/>
                  </a:cxn>
                  <a:cxn ang="0">
                    <a:pos x="0" y="95"/>
                  </a:cxn>
                  <a:cxn ang="0">
                    <a:pos x="0" y="118"/>
                  </a:cxn>
                  <a:cxn ang="0">
                    <a:pos x="0" y="141"/>
                  </a:cxn>
                  <a:cxn ang="0">
                    <a:pos x="0" y="165"/>
                  </a:cxn>
                  <a:cxn ang="0">
                    <a:pos x="2" y="192"/>
                  </a:cxn>
                  <a:cxn ang="0">
                    <a:pos x="2" y="217"/>
                  </a:cxn>
                  <a:cxn ang="0">
                    <a:pos x="4" y="243"/>
                  </a:cxn>
                  <a:cxn ang="0">
                    <a:pos x="6" y="270"/>
                  </a:cxn>
                  <a:cxn ang="0">
                    <a:pos x="8" y="297"/>
                  </a:cxn>
                  <a:cxn ang="0">
                    <a:pos x="11" y="323"/>
                  </a:cxn>
                  <a:cxn ang="0">
                    <a:pos x="13" y="352"/>
                  </a:cxn>
                  <a:cxn ang="0">
                    <a:pos x="17" y="378"/>
                  </a:cxn>
                  <a:cxn ang="0">
                    <a:pos x="19" y="403"/>
                  </a:cxn>
                  <a:cxn ang="0">
                    <a:pos x="21" y="430"/>
                  </a:cxn>
                  <a:cxn ang="0">
                    <a:pos x="25" y="454"/>
                  </a:cxn>
                  <a:cxn ang="0">
                    <a:pos x="27" y="479"/>
                  </a:cxn>
                  <a:cxn ang="0">
                    <a:pos x="29" y="500"/>
                  </a:cxn>
                  <a:cxn ang="0">
                    <a:pos x="32" y="523"/>
                  </a:cxn>
                  <a:cxn ang="0">
                    <a:pos x="36" y="544"/>
                  </a:cxn>
                  <a:cxn ang="0">
                    <a:pos x="38" y="565"/>
                  </a:cxn>
                  <a:cxn ang="0">
                    <a:pos x="40" y="580"/>
                  </a:cxn>
                  <a:cxn ang="0">
                    <a:pos x="44" y="597"/>
                  </a:cxn>
                  <a:cxn ang="0">
                    <a:pos x="46" y="610"/>
                  </a:cxn>
                  <a:cxn ang="0">
                    <a:pos x="48" y="622"/>
                  </a:cxn>
                  <a:cxn ang="0">
                    <a:pos x="49" y="633"/>
                  </a:cxn>
                  <a:cxn ang="0">
                    <a:pos x="53" y="643"/>
                  </a:cxn>
                  <a:cxn ang="0">
                    <a:pos x="57" y="650"/>
                  </a:cxn>
                  <a:cxn ang="0">
                    <a:pos x="67" y="658"/>
                  </a:cxn>
                  <a:cxn ang="0">
                    <a:pos x="82" y="667"/>
                  </a:cxn>
                  <a:cxn ang="0">
                    <a:pos x="97" y="673"/>
                  </a:cxn>
                  <a:cxn ang="0">
                    <a:pos x="108" y="677"/>
                  </a:cxn>
                  <a:cxn ang="0">
                    <a:pos x="118" y="681"/>
                  </a:cxn>
                  <a:cxn ang="0">
                    <a:pos x="129" y="684"/>
                  </a:cxn>
                  <a:cxn ang="0">
                    <a:pos x="139" y="688"/>
                  </a:cxn>
                  <a:cxn ang="0">
                    <a:pos x="150" y="690"/>
                  </a:cxn>
                  <a:cxn ang="0">
                    <a:pos x="163" y="692"/>
                  </a:cxn>
                  <a:cxn ang="0">
                    <a:pos x="179" y="694"/>
                  </a:cxn>
                  <a:cxn ang="0">
                    <a:pos x="192" y="690"/>
                  </a:cxn>
                  <a:cxn ang="0">
                    <a:pos x="203" y="684"/>
                  </a:cxn>
                  <a:cxn ang="0">
                    <a:pos x="215" y="677"/>
                  </a:cxn>
                  <a:cxn ang="0">
                    <a:pos x="226" y="665"/>
                  </a:cxn>
                  <a:cxn ang="0">
                    <a:pos x="236" y="656"/>
                  </a:cxn>
                  <a:cxn ang="0">
                    <a:pos x="245" y="646"/>
                  </a:cxn>
                  <a:cxn ang="0">
                    <a:pos x="255" y="639"/>
                  </a:cxn>
                  <a:cxn ang="0">
                    <a:pos x="247" y="40"/>
                  </a:cxn>
                  <a:cxn ang="0">
                    <a:pos x="8" y="0"/>
                  </a:cxn>
                </a:cxnLst>
                <a:rect l="0" t="0" r="r" b="b"/>
                <a:pathLst>
                  <a:path w="257" h="694">
                    <a:moveTo>
                      <a:pt x="8" y="0"/>
                    </a:moveTo>
                    <a:lnTo>
                      <a:pt x="6" y="4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4" y="29"/>
                    </a:lnTo>
                    <a:lnTo>
                      <a:pt x="2" y="36"/>
                    </a:lnTo>
                    <a:lnTo>
                      <a:pt x="0" y="46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0" y="86"/>
                    </a:lnTo>
                    <a:lnTo>
                      <a:pt x="0" y="95"/>
                    </a:lnTo>
                    <a:lnTo>
                      <a:pt x="0" y="107"/>
                    </a:lnTo>
                    <a:lnTo>
                      <a:pt x="0" y="118"/>
                    </a:lnTo>
                    <a:lnTo>
                      <a:pt x="0" y="129"/>
                    </a:lnTo>
                    <a:lnTo>
                      <a:pt x="0" y="141"/>
                    </a:lnTo>
                    <a:lnTo>
                      <a:pt x="0" y="154"/>
                    </a:lnTo>
                    <a:lnTo>
                      <a:pt x="0" y="165"/>
                    </a:lnTo>
                    <a:lnTo>
                      <a:pt x="0" y="179"/>
                    </a:lnTo>
                    <a:lnTo>
                      <a:pt x="2" y="192"/>
                    </a:lnTo>
                    <a:lnTo>
                      <a:pt x="2" y="203"/>
                    </a:lnTo>
                    <a:lnTo>
                      <a:pt x="2" y="217"/>
                    </a:lnTo>
                    <a:lnTo>
                      <a:pt x="4" y="230"/>
                    </a:lnTo>
                    <a:lnTo>
                      <a:pt x="4" y="243"/>
                    </a:lnTo>
                    <a:lnTo>
                      <a:pt x="6" y="257"/>
                    </a:lnTo>
                    <a:lnTo>
                      <a:pt x="6" y="270"/>
                    </a:lnTo>
                    <a:lnTo>
                      <a:pt x="8" y="283"/>
                    </a:lnTo>
                    <a:lnTo>
                      <a:pt x="8" y="297"/>
                    </a:lnTo>
                    <a:lnTo>
                      <a:pt x="10" y="312"/>
                    </a:lnTo>
                    <a:lnTo>
                      <a:pt x="11" y="323"/>
                    </a:lnTo>
                    <a:lnTo>
                      <a:pt x="13" y="338"/>
                    </a:lnTo>
                    <a:lnTo>
                      <a:pt x="13" y="352"/>
                    </a:lnTo>
                    <a:lnTo>
                      <a:pt x="15" y="365"/>
                    </a:lnTo>
                    <a:lnTo>
                      <a:pt x="17" y="378"/>
                    </a:lnTo>
                    <a:lnTo>
                      <a:pt x="17" y="392"/>
                    </a:lnTo>
                    <a:lnTo>
                      <a:pt x="19" y="403"/>
                    </a:lnTo>
                    <a:lnTo>
                      <a:pt x="21" y="416"/>
                    </a:lnTo>
                    <a:lnTo>
                      <a:pt x="21" y="430"/>
                    </a:lnTo>
                    <a:lnTo>
                      <a:pt x="23" y="443"/>
                    </a:lnTo>
                    <a:lnTo>
                      <a:pt x="25" y="454"/>
                    </a:lnTo>
                    <a:lnTo>
                      <a:pt x="27" y="466"/>
                    </a:lnTo>
                    <a:lnTo>
                      <a:pt x="27" y="479"/>
                    </a:lnTo>
                    <a:lnTo>
                      <a:pt x="29" y="490"/>
                    </a:lnTo>
                    <a:lnTo>
                      <a:pt x="29" y="500"/>
                    </a:lnTo>
                    <a:lnTo>
                      <a:pt x="32" y="513"/>
                    </a:lnTo>
                    <a:lnTo>
                      <a:pt x="32" y="523"/>
                    </a:lnTo>
                    <a:lnTo>
                      <a:pt x="34" y="534"/>
                    </a:lnTo>
                    <a:lnTo>
                      <a:pt x="36" y="544"/>
                    </a:lnTo>
                    <a:lnTo>
                      <a:pt x="38" y="555"/>
                    </a:lnTo>
                    <a:lnTo>
                      <a:pt x="38" y="565"/>
                    </a:lnTo>
                    <a:lnTo>
                      <a:pt x="40" y="572"/>
                    </a:lnTo>
                    <a:lnTo>
                      <a:pt x="40" y="580"/>
                    </a:lnTo>
                    <a:lnTo>
                      <a:pt x="42" y="589"/>
                    </a:lnTo>
                    <a:lnTo>
                      <a:pt x="44" y="597"/>
                    </a:lnTo>
                    <a:lnTo>
                      <a:pt x="46" y="605"/>
                    </a:lnTo>
                    <a:lnTo>
                      <a:pt x="46" y="610"/>
                    </a:lnTo>
                    <a:lnTo>
                      <a:pt x="48" y="618"/>
                    </a:lnTo>
                    <a:lnTo>
                      <a:pt x="48" y="622"/>
                    </a:lnTo>
                    <a:lnTo>
                      <a:pt x="49" y="627"/>
                    </a:lnTo>
                    <a:lnTo>
                      <a:pt x="49" y="633"/>
                    </a:lnTo>
                    <a:lnTo>
                      <a:pt x="51" y="637"/>
                    </a:lnTo>
                    <a:lnTo>
                      <a:pt x="53" y="643"/>
                    </a:lnTo>
                    <a:lnTo>
                      <a:pt x="55" y="646"/>
                    </a:lnTo>
                    <a:lnTo>
                      <a:pt x="57" y="650"/>
                    </a:lnTo>
                    <a:lnTo>
                      <a:pt x="61" y="656"/>
                    </a:lnTo>
                    <a:lnTo>
                      <a:pt x="67" y="658"/>
                    </a:lnTo>
                    <a:lnTo>
                      <a:pt x="74" y="663"/>
                    </a:lnTo>
                    <a:lnTo>
                      <a:pt x="82" y="667"/>
                    </a:lnTo>
                    <a:lnTo>
                      <a:pt x="93" y="671"/>
                    </a:lnTo>
                    <a:lnTo>
                      <a:pt x="97" y="673"/>
                    </a:lnTo>
                    <a:lnTo>
                      <a:pt x="103" y="677"/>
                    </a:lnTo>
                    <a:lnTo>
                      <a:pt x="108" y="677"/>
                    </a:lnTo>
                    <a:lnTo>
                      <a:pt x="114" y="681"/>
                    </a:lnTo>
                    <a:lnTo>
                      <a:pt x="118" y="681"/>
                    </a:lnTo>
                    <a:lnTo>
                      <a:pt x="124" y="682"/>
                    </a:lnTo>
                    <a:lnTo>
                      <a:pt x="129" y="684"/>
                    </a:lnTo>
                    <a:lnTo>
                      <a:pt x="135" y="686"/>
                    </a:lnTo>
                    <a:lnTo>
                      <a:pt x="139" y="688"/>
                    </a:lnTo>
                    <a:lnTo>
                      <a:pt x="144" y="688"/>
                    </a:lnTo>
                    <a:lnTo>
                      <a:pt x="150" y="690"/>
                    </a:lnTo>
                    <a:lnTo>
                      <a:pt x="156" y="690"/>
                    </a:lnTo>
                    <a:lnTo>
                      <a:pt x="163" y="692"/>
                    </a:lnTo>
                    <a:lnTo>
                      <a:pt x="173" y="694"/>
                    </a:lnTo>
                    <a:lnTo>
                      <a:pt x="179" y="694"/>
                    </a:lnTo>
                    <a:lnTo>
                      <a:pt x="186" y="694"/>
                    </a:lnTo>
                    <a:lnTo>
                      <a:pt x="192" y="690"/>
                    </a:lnTo>
                    <a:lnTo>
                      <a:pt x="198" y="688"/>
                    </a:lnTo>
                    <a:lnTo>
                      <a:pt x="203" y="684"/>
                    </a:lnTo>
                    <a:lnTo>
                      <a:pt x="209" y="681"/>
                    </a:lnTo>
                    <a:lnTo>
                      <a:pt x="215" y="677"/>
                    </a:lnTo>
                    <a:lnTo>
                      <a:pt x="221" y="671"/>
                    </a:lnTo>
                    <a:lnTo>
                      <a:pt x="226" y="665"/>
                    </a:lnTo>
                    <a:lnTo>
                      <a:pt x="232" y="662"/>
                    </a:lnTo>
                    <a:lnTo>
                      <a:pt x="236" y="656"/>
                    </a:lnTo>
                    <a:lnTo>
                      <a:pt x="241" y="652"/>
                    </a:lnTo>
                    <a:lnTo>
                      <a:pt x="245" y="646"/>
                    </a:lnTo>
                    <a:lnTo>
                      <a:pt x="249" y="643"/>
                    </a:lnTo>
                    <a:lnTo>
                      <a:pt x="255" y="639"/>
                    </a:lnTo>
                    <a:lnTo>
                      <a:pt x="257" y="637"/>
                    </a:lnTo>
                    <a:lnTo>
                      <a:pt x="247" y="4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4F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" name="Freeform 7"/>
              <p:cNvSpPr>
                <a:spLocks/>
              </p:cNvSpPr>
              <p:nvPr/>
            </p:nvSpPr>
            <p:spPr bwMode="auto">
              <a:xfrm>
                <a:off x="4238" y="1360"/>
                <a:ext cx="341" cy="199"/>
              </a:xfrm>
              <a:custGeom>
                <a:avLst/>
                <a:gdLst/>
                <a:ahLst/>
                <a:cxnLst>
                  <a:cxn ang="0">
                    <a:pos x="678" y="390"/>
                  </a:cxn>
                  <a:cxn ang="0">
                    <a:pos x="676" y="377"/>
                  </a:cxn>
                  <a:cxn ang="0">
                    <a:pos x="675" y="358"/>
                  </a:cxn>
                  <a:cxn ang="0">
                    <a:pos x="671" y="337"/>
                  </a:cxn>
                  <a:cxn ang="0">
                    <a:pos x="665" y="310"/>
                  </a:cxn>
                  <a:cxn ang="0">
                    <a:pos x="659" y="291"/>
                  </a:cxn>
                  <a:cxn ang="0">
                    <a:pos x="654" y="276"/>
                  </a:cxn>
                  <a:cxn ang="0">
                    <a:pos x="650" y="259"/>
                  </a:cxn>
                  <a:cxn ang="0">
                    <a:pos x="642" y="242"/>
                  </a:cxn>
                  <a:cxn ang="0">
                    <a:pos x="635" y="225"/>
                  </a:cxn>
                  <a:cxn ang="0">
                    <a:pos x="627" y="209"/>
                  </a:cxn>
                  <a:cxn ang="0">
                    <a:pos x="618" y="192"/>
                  </a:cxn>
                  <a:cxn ang="0">
                    <a:pos x="608" y="173"/>
                  </a:cxn>
                  <a:cxn ang="0">
                    <a:pos x="597" y="158"/>
                  </a:cxn>
                  <a:cxn ang="0">
                    <a:pos x="583" y="141"/>
                  </a:cxn>
                  <a:cxn ang="0">
                    <a:pos x="570" y="124"/>
                  </a:cxn>
                  <a:cxn ang="0">
                    <a:pos x="555" y="109"/>
                  </a:cxn>
                  <a:cxn ang="0">
                    <a:pos x="542" y="93"/>
                  </a:cxn>
                  <a:cxn ang="0">
                    <a:pos x="523" y="76"/>
                  </a:cxn>
                  <a:cxn ang="0">
                    <a:pos x="496" y="55"/>
                  </a:cxn>
                  <a:cxn ang="0">
                    <a:pos x="467" y="36"/>
                  </a:cxn>
                  <a:cxn ang="0">
                    <a:pos x="441" y="25"/>
                  </a:cxn>
                  <a:cxn ang="0">
                    <a:pos x="416" y="14"/>
                  </a:cxn>
                  <a:cxn ang="0">
                    <a:pos x="403" y="12"/>
                  </a:cxn>
                  <a:cxn ang="0">
                    <a:pos x="374" y="4"/>
                  </a:cxn>
                  <a:cxn ang="0">
                    <a:pos x="348" y="2"/>
                  </a:cxn>
                  <a:cxn ang="0">
                    <a:pos x="332" y="0"/>
                  </a:cxn>
                  <a:cxn ang="0">
                    <a:pos x="310" y="2"/>
                  </a:cxn>
                  <a:cxn ang="0">
                    <a:pos x="294" y="2"/>
                  </a:cxn>
                  <a:cxn ang="0">
                    <a:pos x="272" y="4"/>
                  </a:cxn>
                  <a:cxn ang="0">
                    <a:pos x="258" y="6"/>
                  </a:cxn>
                  <a:cxn ang="0">
                    <a:pos x="236" y="10"/>
                  </a:cxn>
                  <a:cxn ang="0">
                    <a:pos x="211" y="15"/>
                  </a:cxn>
                  <a:cxn ang="0">
                    <a:pos x="186" y="23"/>
                  </a:cxn>
                  <a:cxn ang="0">
                    <a:pos x="165" y="31"/>
                  </a:cxn>
                  <a:cxn ang="0">
                    <a:pos x="146" y="40"/>
                  </a:cxn>
                  <a:cxn ang="0">
                    <a:pos x="127" y="52"/>
                  </a:cxn>
                  <a:cxn ang="0">
                    <a:pos x="110" y="65"/>
                  </a:cxn>
                  <a:cxn ang="0">
                    <a:pos x="95" y="80"/>
                  </a:cxn>
                  <a:cxn ang="0">
                    <a:pos x="80" y="97"/>
                  </a:cxn>
                  <a:cxn ang="0">
                    <a:pos x="66" y="116"/>
                  </a:cxn>
                  <a:cxn ang="0">
                    <a:pos x="53" y="139"/>
                  </a:cxn>
                  <a:cxn ang="0">
                    <a:pos x="44" y="162"/>
                  </a:cxn>
                  <a:cxn ang="0">
                    <a:pos x="40" y="179"/>
                  </a:cxn>
                  <a:cxn ang="0">
                    <a:pos x="34" y="194"/>
                  </a:cxn>
                  <a:cxn ang="0">
                    <a:pos x="30" y="211"/>
                  </a:cxn>
                  <a:cxn ang="0">
                    <a:pos x="25" y="226"/>
                  </a:cxn>
                  <a:cxn ang="0">
                    <a:pos x="21" y="245"/>
                  </a:cxn>
                  <a:cxn ang="0">
                    <a:pos x="19" y="263"/>
                  </a:cxn>
                  <a:cxn ang="0">
                    <a:pos x="15" y="280"/>
                  </a:cxn>
                  <a:cxn ang="0">
                    <a:pos x="11" y="297"/>
                  </a:cxn>
                  <a:cxn ang="0">
                    <a:pos x="9" y="312"/>
                  </a:cxn>
                  <a:cxn ang="0">
                    <a:pos x="7" y="327"/>
                  </a:cxn>
                  <a:cxn ang="0">
                    <a:pos x="4" y="352"/>
                  </a:cxn>
                  <a:cxn ang="0">
                    <a:pos x="2" y="375"/>
                  </a:cxn>
                  <a:cxn ang="0">
                    <a:pos x="0" y="390"/>
                  </a:cxn>
                  <a:cxn ang="0">
                    <a:pos x="0" y="399"/>
                  </a:cxn>
                </a:cxnLst>
                <a:rect l="0" t="0" r="r" b="b"/>
                <a:pathLst>
                  <a:path w="680" h="399">
                    <a:moveTo>
                      <a:pt x="0" y="399"/>
                    </a:moveTo>
                    <a:lnTo>
                      <a:pt x="680" y="392"/>
                    </a:lnTo>
                    <a:lnTo>
                      <a:pt x="678" y="390"/>
                    </a:lnTo>
                    <a:lnTo>
                      <a:pt x="678" y="384"/>
                    </a:lnTo>
                    <a:lnTo>
                      <a:pt x="678" y="380"/>
                    </a:lnTo>
                    <a:lnTo>
                      <a:pt x="676" y="377"/>
                    </a:lnTo>
                    <a:lnTo>
                      <a:pt x="676" y="371"/>
                    </a:lnTo>
                    <a:lnTo>
                      <a:pt x="676" y="365"/>
                    </a:lnTo>
                    <a:lnTo>
                      <a:pt x="675" y="358"/>
                    </a:lnTo>
                    <a:lnTo>
                      <a:pt x="675" y="352"/>
                    </a:lnTo>
                    <a:lnTo>
                      <a:pt x="673" y="344"/>
                    </a:lnTo>
                    <a:lnTo>
                      <a:pt x="671" y="337"/>
                    </a:lnTo>
                    <a:lnTo>
                      <a:pt x="669" y="327"/>
                    </a:lnTo>
                    <a:lnTo>
                      <a:pt x="667" y="320"/>
                    </a:lnTo>
                    <a:lnTo>
                      <a:pt x="665" y="310"/>
                    </a:lnTo>
                    <a:lnTo>
                      <a:pt x="663" y="301"/>
                    </a:lnTo>
                    <a:lnTo>
                      <a:pt x="661" y="297"/>
                    </a:lnTo>
                    <a:lnTo>
                      <a:pt x="659" y="291"/>
                    </a:lnTo>
                    <a:lnTo>
                      <a:pt x="657" y="285"/>
                    </a:lnTo>
                    <a:lnTo>
                      <a:pt x="657" y="280"/>
                    </a:lnTo>
                    <a:lnTo>
                      <a:pt x="654" y="276"/>
                    </a:lnTo>
                    <a:lnTo>
                      <a:pt x="654" y="270"/>
                    </a:lnTo>
                    <a:lnTo>
                      <a:pt x="652" y="264"/>
                    </a:lnTo>
                    <a:lnTo>
                      <a:pt x="650" y="259"/>
                    </a:lnTo>
                    <a:lnTo>
                      <a:pt x="646" y="253"/>
                    </a:lnTo>
                    <a:lnTo>
                      <a:pt x="644" y="247"/>
                    </a:lnTo>
                    <a:lnTo>
                      <a:pt x="642" y="242"/>
                    </a:lnTo>
                    <a:lnTo>
                      <a:pt x="640" y="236"/>
                    </a:lnTo>
                    <a:lnTo>
                      <a:pt x="638" y="230"/>
                    </a:lnTo>
                    <a:lnTo>
                      <a:pt x="635" y="225"/>
                    </a:lnTo>
                    <a:lnTo>
                      <a:pt x="633" y="221"/>
                    </a:lnTo>
                    <a:lnTo>
                      <a:pt x="631" y="215"/>
                    </a:lnTo>
                    <a:lnTo>
                      <a:pt x="627" y="209"/>
                    </a:lnTo>
                    <a:lnTo>
                      <a:pt x="623" y="202"/>
                    </a:lnTo>
                    <a:lnTo>
                      <a:pt x="619" y="196"/>
                    </a:lnTo>
                    <a:lnTo>
                      <a:pt x="618" y="192"/>
                    </a:lnTo>
                    <a:lnTo>
                      <a:pt x="614" y="185"/>
                    </a:lnTo>
                    <a:lnTo>
                      <a:pt x="610" y="179"/>
                    </a:lnTo>
                    <a:lnTo>
                      <a:pt x="608" y="173"/>
                    </a:lnTo>
                    <a:lnTo>
                      <a:pt x="604" y="167"/>
                    </a:lnTo>
                    <a:lnTo>
                      <a:pt x="600" y="162"/>
                    </a:lnTo>
                    <a:lnTo>
                      <a:pt x="597" y="158"/>
                    </a:lnTo>
                    <a:lnTo>
                      <a:pt x="591" y="150"/>
                    </a:lnTo>
                    <a:lnTo>
                      <a:pt x="587" y="145"/>
                    </a:lnTo>
                    <a:lnTo>
                      <a:pt x="583" y="141"/>
                    </a:lnTo>
                    <a:lnTo>
                      <a:pt x="580" y="135"/>
                    </a:lnTo>
                    <a:lnTo>
                      <a:pt x="574" y="129"/>
                    </a:lnTo>
                    <a:lnTo>
                      <a:pt x="570" y="124"/>
                    </a:lnTo>
                    <a:lnTo>
                      <a:pt x="564" y="118"/>
                    </a:lnTo>
                    <a:lnTo>
                      <a:pt x="561" y="114"/>
                    </a:lnTo>
                    <a:lnTo>
                      <a:pt x="555" y="109"/>
                    </a:lnTo>
                    <a:lnTo>
                      <a:pt x="551" y="103"/>
                    </a:lnTo>
                    <a:lnTo>
                      <a:pt x="545" y="99"/>
                    </a:lnTo>
                    <a:lnTo>
                      <a:pt x="542" y="93"/>
                    </a:lnTo>
                    <a:lnTo>
                      <a:pt x="536" y="90"/>
                    </a:lnTo>
                    <a:lnTo>
                      <a:pt x="532" y="86"/>
                    </a:lnTo>
                    <a:lnTo>
                      <a:pt x="523" y="76"/>
                    </a:lnTo>
                    <a:lnTo>
                      <a:pt x="513" y="69"/>
                    </a:lnTo>
                    <a:lnTo>
                      <a:pt x="503" y="61"/>
                    </a:lnTo>
                    <a:lnTo>
                      <a:pt x="496" y="55"/>
                    </a:lnTo>
                    <a:lnTo>
                      <a:pt x="486" y="48"/>
                    </a:lnTo>
                    <a:lnTo>
                      <a:pt x="477" y="42"/>
                    </a:lnTo>
                    <a:lnTo>
                      <a:pt x="467" y="36"/>
                    </a:lnTo>
                    <a:lnTo>
                      <a:pt x="458" y="33"/>
                    </a:lnTo>
                    <a:lnTo>
                      <a:pt x="448" y="27"/>
                    </a:lnTo>
                    <a:lnTo>
                      <a:pt x="441" y="25"/>
                    </a:lnTo>
                    <a:lnTo>
                      <a:pt x="431" y="19"/>
                    </a:lnTo>
                    <a:lnTo>
                      <a:pt x="422" y="17"/>
                    </a:lnTo>
                    <a:lnTo>
                      <a:pt x="416" y="14"/>
                    </a:lnTo>
                    <a:lnTo>
                      <a:pt x="412" y="14"/>
                    </a:lnTo>
                    <a:lnTo>
                      <a:pt x="407" y="12"/>
                    </a:lnTo>
                    <a:lnTo>
                      <a:pt x="403" y="12"/>
                    </a:lnTo>
                    <a:lnTo>
                      <a:pt x="393" y="8"/>
                    </a:lnTo>
                    <a:lnTo>
                      <a:pt x="384" y="6"/>
                    </a:lnTo>
                    <a:lnTo>
                      <a:pt x="374" y="4"/>
                    </a:lnTo>
                    <a:lnTo>
                      <a:pt x="367" y="2"/>
                    </a:lnTo>
                    <a:lnTo>
                      <a:pt x="357" y="2"/>
                    </a:lnTo>
                    <a:lnTo>
                      <a:pt x="348" y="2"/>
                    </a:lnTo>
                    <a:lnTo>
                      <a:pt x="342" y="2"/>
                    </a:lnTo>
                    <a:lnTo>
                      <a:pt x="338" y="2"/>
                    </a:lnTo>
                    <a:lnTo>
                      <a:pt x="332" y="0"/>
                    </a:lnTo>
                    <a:lnTo>
                      <a:pt x="329" y="0"/>
                    </a:lnTo>
                    <a:lnTo>
                      <a:pt x="319" y="0"/>
                    </a:lnTo>
                    <a:lnTo>
                      <a:pt x="310" y="2"/>
                    </a:lnTo>
                    <a:lnTo>
                      <a:pt x="304" y="2"/>
                    </a:lnTo>
                    <a:lnTo>
                      <a:pt x="300" y="2"/>
                    </a:lnTo>
                    <a:lnTo>
                      <a:pt x="294" y="2"/>
                    </a:lnTo>
                    <a:lnTo>
                      <a:pt x="291" y="2"/>
                    </a:lnTo>
                    <a:lnTo>
                      <a:pt x="281" y="2"/>
                    </a:lnTo>
                    <a:lnTo>
                      <a:pt x="272" y="4"/>
                    </a:lnTo>
                    <a:lnTo>
                      <a:pt x="268" y="4"/>
                    </a:lnTo>
                    <a:lnTo>
                      <a:pt x="262" y="4"/>
                    </a:lnTo>
                    <a:lnTo>
                      <a:pt x="258" y="6"/>
                    </a:lnTo>
                    <a:lnTo>
                      <a:pt x="253" y="6"/>
                    </a:lnTo>
                    <a:lnTo>
                      <a:pt x="243" y="8"/>
                    </a:lnTo>
                    <a:lnTo>
                      <a:pt x="236" y="10"/>
                    </a:lnTo>
                    <a:lnTo>
                      <a:pt x="226" y="12"/>
                    </a:lnTo>
                    <a:lnTo>
                      <a:pt x="218" y="14"/>
                    </a:lnTo>
                    <a:lnTo>
                      <a:pt x="211" y="15"/>
                    </a:lnTo>
                    <a:lnTo>
                      <a:pt x="203" y="17"/>
                    </a:lnTo>
                    <a:lnTo>
                      <a:pt x="194" y="19"/>
                    </a:lnTo>
                    <a:lnTo>
                      <a:pt x="186" y="23"/>
                    </a:lnTo>
                    <a:lnTo>
                      <a:pt x="178" y="25"/>
                    </a:lnTo>
                    <a:lnTo>
                      <a:pt x="173" y="27"/>
                    </a:lnTo>
                    <a:lnTo>
                      <a:pt x="165" y="31"/>
                    </a:lnTo>
                    <a:lnTo>
                      <a:pt x="159" y="33"/>
                    </a:lnTo>
                    <a:lnTo>
                      <a:pt x="152" y="36"/>
                    </a:lnTo>
                    <a:lnTo>
                      <a:pt x="146" y="40"/>
                    </a:lnTo>
                    <a:lnTo>
                      <a:pt x="139" y="44"/>
                    </a:lnTo>
                    <a:lnTo>
                      <a:pt x="133" y="48"/>
                    </a:lnTo>
                    <a:lnTo>
                      <a:pt x="127" y="52"/>
                    </a:lnTo>
                    <a:lnTo>
                      <a:pt x="121" y="57"/>
                    </a:lnTo>
                    <a:lnTo>
                      <a:pt x="116" y="59"/>
                    </a:lnTo>
                    <a:lnTo>
                      <a:pt x="110" y="65"/>
                    </a:lnTo>
                    <a:lnTo>
                      <a:pt x="104" y="71"/>
                    </a:lnTo>
                    <a:lnTo>
                      <a:pt x="99" y="76"/>
                    </a:lnTo>
                    <a:lnTo>
                      <a:pt x="95" y="80"/>
                    </a:lnTo>
                    <a:lnTo>
                      <a:pt x="89" y="86"/>
                    </a:lnTo>
                    <a:lnTo>
                      <a:pt x="83" y="91"/>
                    </a:lnTo>
                    <a:lnTo>
                      <a:pt x="80" y="97"/>
                    </a:lnTo>
                    <a:lnTo>
                      <a:pt x="74" y="103"/>
                    </a:lnTo>
                    <a:lnTo>
                      <a:pt x="70" y="110"/>
                    </a:lnTo>
                    <a:lnTo>
                      <a:pt x="66" y="116"/>
                    </a:lnTo>
                    <a:lnTo>
                      <a:pt x="63" y="124"/>
                    </a:lnTo>
                    <a:lnTo>
                      <a:pt x="57" y="131"/>
                    </a:lnTo>
                    <a:lnTo>
                      <a:pt x="53" y="139"/>
                    </a:lnTo>
                    <a:lnTo>
                      <a:pt x="49" y="148"/>
                    </a:lnTo>
                    <a:lnTo>
                      <a:pt x="45" y="158"/>
                    </a:lnTo>
                    <a:lnTo>
                      <a:pt x="44" y="162"/>
                    </a:lnTo>
                    <a:lnTo>
                      <a:pt x="42" y="167"/>
                    </a:lnTo>
                    <a:lnTo>
                      <a:pt x="40" y="173"/>
                    </a:lnTo>
                    <a:lnTo>
                      <a:pt x="40" y="179"/>
                    </a:lnTo>
                    <a:lnTo>
                      <a:pt x="38" y="183"/>
                    </a:lnTo>
                    <a:lnTo>
                      <a:pt x="36" y="188"/>
                    </a:lnTo>
                    <a:lnTo>
                      <a:pt x="34" y="194"/>
                    </a:lnTo>
                    <a:lnTo>
                      <a:pt x="32" y="200"/>
                    </a:lnTo>
                    <a:lnTo>
                      <a:pt x="30" y="206"/>
                    </a:lnTo>
                    <a:lnTo>
                      <a:pt x="30" y="211"/>
                    </a:lnTo>
                    <a:lnTo>
                      <a:pt x="28" y="215"/>
                    </a:lnTo>
                    <a:lnTo>
                      <a:pt x="26" y="223"/>
                    </a:lnTo>
                    <a:lnTo>
                      <a:pt x="25" y="226"/>
                    </a:lnTo>
                    <a:lnTo>
                      <a:pt x="25" y="234"/>
                    </a:lnTo>
                    <a:lnTo>
                      <a:pt x="23" y="240"/>
                    </a:lnTo>
                    <a:lnTo>
                      <a:pt x="21" y="245"/>
                    </a:lnTo>
                    <a:lnTo>
                      <a:pt x="21" y="251"/>
                    </a:lnTo>
                    <a:lnTo>
                      <a:pt x="19" y="257"/>
                    </a:lnTo>
                    <a:lnTo>
                      <a:pt x="19" y="263"/>
                    </a:lnTo>
                    <a:lnTo>
                      <a:pt x="17" y="268"/>
                    </a:lnTo>
                    <a:lnTo>
                      <a:pt x="15" y="274"/>
                    </a:lnTo>
                    <a:lnTo>
                      <a:pt x="15" y="280"/>
                    </a:lnTo>
                    <a:lnTo>
                      <a:pt x="13" y="285"/>
                    </a:lnTo>
                    <a:lnTo>
                      <a:pt x="13" y="291"/>
                    </a:lnTo>
                    <a:lnTo>
                      <a:pt x="11" y="297"/>
                    </a:lnTo>
                    <a:lnTo>
                      <a:pt x="11" y="301"/>
                    </a:lnTo>
                    <a:lnTo>
                      <a:pt x="11" y="306"/>
                    </a:lnTo>
                    <a:lnTo>
                      <a:pt x="9" y="312"/>
                    </a:lnTo>
                    <a:lnTo>
                      <a:pt x="9" y="318"/>
                    </a:lnTo>
                    <a:lnTo>
                      <a:pt x="7" y="323"/>
                    </a:lnTo>
                    <a:lnTo>
                      <a:pt x="7" y="327"/>
                    </a:lnTo>
                    <a:lnTo>
                      <a:pt x="7" y="333"/>
                    </a:lnTo>
                    <a:lnTo>
                      <a:pt x="6" y="342"/>
                    </a:lnTo>
                    <a:lnTo>
                      <a:pt x="4" y="352"/>
                    </a:lnTo>
                    <a:lnTo>
                      <a:pt x="2" y="359"/>
                    </a:lnTo>
                    <a:lnTo>
                      <a:pt x="2" y="367"/>
                    </a:lnTo>
                    <a:lnTo>
                      <a:pt x="2" y="375"/>
                    </a:lnTo>
                    <a:lnTo>
                      <a:pt x="0" y="380"/>
                    </a:lnTo>
                    <a:lnTo>
                      <a:pt x="0" y="386"/>
                    </a:lnTo>
                    <a:lnTo>
                      <a:pt x="0" y="390"/>
                    </a:lnTo>
                    <a:lnTo>
                      <a:pt x="0" y="398"/>
                    </a:lnTo>
                    <a:lnTo>
                      <a:pt x="0" y="399"/>
                    </a:lnTo>
                    <a:lnTo>
                      <a:pt x="0" y="39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" name="Freeform 8"/>
              <p:cNvSpPr>
                <a:spLocks/>
              </p:cNvSpPr>
              <p:nvPr/>
            </p:nvSpPr>
            <p:spPr bwMode="auto">
              <a:xfrm>
                <a:off x="4338" y="1483"/>
                <a:ext cx="144" cy="88"/>
              </a:xfrm>
              <a:custGeom>
                <a:avLst/>
                <a:gdLst/>
                <a:ahLst/>
                <a:cxnLst>
                  <a:cxn ang="0">
                    <a:pos x="0" y="143"/>
                  </a:cxn>
                  <a:cxn ang="0">
                    <a:pos x="8" y="128"/>
                  </a:cxn>
                  <a:cxn ang="0">
                    <a:pos x="16" y="112"/>
                  </a:cxn>
                  <a:cxn ang="0">
                    <a:pos x="21" y="99"/>
                  </a:cxn>
                  <a:cxn ang="0">
                    <a:pos x="29" y="88"/>
                  </a:cxn>
                  <a:cxn ang="0">
                    <a:pos x="37" y="76"/>
                  </a:cxn>
                  <a:cxn ang="0">
                    <a:pos x="44" y="65"/>
                  </a:cxn>
                  <a:cxn ang="0">
                    <a:pos x="52" y="55"/>
                  </a:cxn>
                  <a:cxn ang="0">
                    <a:pos x="59" y="48"/>
                  </a:cxn>
                  <a:cxn ang="0">
                    <a:pos x="65" y="40"/>
                  </a:cxn>
                  <a:cxn ang="0">
                    <a:pos x="73" y="33"/>
                  </a:cxn>
                  <a:cxn ang="0">
                    <a:pos x="80" y="27"/>
                  </a:cxn>
                  <a:cxn ang="0">
                    <a:pos x="88" y="21"/>
                  </a:cxn>
                  <a:cxn ang="0">
                    <a:pos x="94" y="16"/>
                  </a:cxn>
                  <a:cxn ang="0">
                    <a:pos x="101" y="12"/>
                  </a:cxn>
                  <a:cxn ang="0">
                    <a:pos x="107" y="10"/>
                  </a:cxn>
                  <a:cxn ang="0">
                    <a:pos x="114" y="8"/>
                  </a:cxn>
                  <a:cxn ang="0">
                    <a:pos x="120" y="4"/>
                  </a:cxn>
                  <a:cxn ang="0">
                    <a:pos x="128" y="2"/>
                  </a:cxn>
                  <a:cxn ang="0">
                    <a:pos x="133" y="0"/>
                  </a:cxn>
                  <a:cxn ang="0">
                    <a:pos x="139" y="0"/>
                  </a:cxn>
                  <a:cxn ang="0">
                    <a:pos x="145" y="0"/>
                  </a:cxn>
                  <a:cxn ang="0">
                    <a:pos x="151" y="0"/>
                  </a:cxn>
                  <a:cxn ang="0">
                    <a:pos x="158" y="2"/>
                  </a:cxn>
                  <a:cxn ang="0">
                    <a:pos x="164" y="4"/>
                  </a:cxn>
                  <a:cxn ang="0">
                    <a:pos x="170" y="6"/>
                  </a:cxn>
                  <a:cxn ang="0">
                    <a:pos x="173" y="10"/>
                  </a:cxn>
                  <a:cxn ang="0">
                    <a:pos x="179" y="12"/>
                  </a:cxn>
                  <a:cxn ang="0">
                    <a:pos x="185" y="16"/>
                  </a:cxn>
                  <a:cxn ang="0">
                    <a:pos x="190" y="17"/>
                  </a:cxn>
                  <a:cxn ang="0">
                    <a:pos x="194" y="21"/>
                  </a:cxn>
                  <a:cxn ang="0">
                    <a:pos x="200" y="27"/>
                  </a:cxn>
                  <a:cxn ang="0">
                    <a:pos x="206" y="33"/>
                  </a:cxn>
                  <a:cxn ang="0">
                    <a:pos x="209" y="35"/>
                  </a:cxn>
                  <a:cxn ang="0">
                    <a:pos x="215" y="40"/>
                  </a:cxn>
                  <a:cxn ang="0">
                    <a:pos x="217" y="46"/>
                  </a:cxn>
                  <a:cxn ang="0">
                    <a:pos x="223" y="52"/>
                  </a:cxn>
                  <a:cxn ang="0">
                    <a:pos x="227" y="55"/>
                  </a:cxn>
                  <a:cxn ang="0">
                    <a:pos x="230" y="61"/>
                  </a:cxn>
                  <a:cxn ang="0">
                    <a:pos x="236" y="67"/>
                  </a:cxn>
                  <a:cxn ang="0">
                    <a:pos x="240" y="73"/>
                  </a:cxn>
                  <a:cxn ang="0">
                    <a:pos x="244" y="78"/>
                  </a:cxn>
                  <a:cxn ang="0">
                    <a:pos x="246" y="84"/>
                  </a:cxn>
                  <a:cxn ang="0">
                    <a:pos x="249" y="88"/>
                  </a:cxn>
                  <a:cxn ang="0">
                    <a:pos x="253" y="95"/>
                  </a:cxn>
                  <a:cxn ang="0">
                    <a:pos x="257" y="99"/>
                  </a:cxn>
                  <a:cxn ang="0">
                    <a:pos x="259" y="107"/>
                  </a:cxn>
                  <a:cxn ang="0">
                    <a:pos x="263" y="111"/>
                  </a:cxn>
                  <a:cxn ang="0">
                    <a:pos x="266" y="118"/>
                  </a:cxn>
                  <a:cxn ang="0">
                    <a:pos x="268" y="122"/>
                  </a:cxn>
                  <a:cxn ang="0">
                    <a:pos x="270" y="128"/>
                  </a:cxn>
                  <a:cxn ang="0">
                    <a:pos x="272" y="131"/>
                  </a:cxn>
                  <a:cxn ang="0">
                    <a:pos x="274" y="137"/>
                  </a:cxn>
                  <a:cxn ang="0">
                    <a:pos x="278" y="145"/>
                  </a:cxn>
                  <a:cxn ang="0">
                    <a:pos x="282" y="152"/>
                  </a:cxn>
                  <a:cxn ang="0">
                    <a:pos x="284" y="158"/>
                  </a:cxn>
                  <a:cxn ang="0">
                    <a:pos x="285" y="164"/>
                  </a:cxn>
                  <a:cxn ang="0">
                    <a:pos x="287" y="166"/>
                  </a:cxn>
                  <a:cxn ang="0">
                    <a:pos x="287" y="168"/>
                  </a:cxn>
                  <a:cxn ang="0">
                    <a:pos x="14" y="175"/>
                  </a:cxn>
                  <a:cxn ang="0">
                    <a:pos x="0" y="143"/>
                  </a:cxn>
                  <a:cxn ang="0">
                    <a:pos x="0" y="143"/>
                  </a:cxn>
                </a:cxnLst>
                <a:rect l="0" t="0" r="r" b="b"/>
                <a:pathLst>
                  <a:path w="287" h="175">
                    <a:moveTo>
                      <a:pt x="0" y="143"/>
                    </a:moveTo>
                    <a:lnTo>
                      <a:pt x="8" y="128"/>
                    </a:lnTo>
                    <a:lnTo>
                      <a:pt x="16" y="112"/>
                    </a:lnTo>
                    <a:lnTo>
                      <a:pt x="21" y="99"/>
                    </a:lnTo>
                    <a:lnTo>
                      <a:pt x="29" y="88"/>
                    </a:lnTo>
                    <a:lnTo>
                      <a:pt x="37" y="76"/>
                    </a:lnTo>
                    <a:lnTo>
                      <a:pt x="44" y="65"/>
                    </a:lnTo>
                    <a:lnTo>
                      <a:pt x="52" y="55"/>
                    </a:lnTo>
                    <a:lnTo>
                      <a:pt x="59" y="48"/>
                    </a:lnTo>
                    <a:lnTo>
                      <a:pt x="65" y="40"/>
                    </a:lnTo>
                    <a:lnTo>
                      <a:pt x="73" y="33"/>
                    </a:lnTo>
                    <a:lnTo>
                      <a:pt x="80" y="27"/>
                    </a:lnTo>
                    <a:lnTo>
                      <a:pt x="88" y="21"/>
                    </a:lnTo>
                    <a:lnTo>
                      <a:pt x="94" y="16"/>
                    </a:lnTo>
                    <a:lnTo>
                      <a:pt x="101" y="12"/>
                    </a:lnTo>
                    <a:lnTo>
                      <a:pt x="107" y="10"/>
                    </a:lnTo>
                    <a:lnTo>
                      <a:pt x="114" y="8"/>
                    </a:lnTo>
                    <a:lnTo>
                      <a:pt x="120" y="4"/>
                    </a:lnTo>
                    <a:lnTo>
                      <a:pt x="128" y="2"/>
                    </a:lnTo>
                    <a:lnTo>
                      <a:pt x="133" y="0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51" y="0"/>
                    </a:lnTo>
                    <a:lnTo>
                      <a:pt x="158" y="2"/>
                    </a:lnTo>
                    <a:lnTo>
                      <a:pt x="164" y="4"/>
                    </a:lnTo>
                    <a:lnTo>
                      <a:pt x="170" y="6"/>
                    </a:lnTo>
                    <a:lnTo>
                      <a:pt x="173" y="10"/>
                    </a:lnTo>
                    <a:lnTo>
                      <a:pt x="179" y="12"/>
                    </a:lnTo>
                    <a:lnTo>
                      <a:pt x="185" y="16"/>
                    </a:lnTo>
                    <a:lnTo>
                      <a:pt x="190" y="17"/>
                    </a:lnTo>
                    <a:lnTo>
                      <a:pt x="194" y="21"/>
                    </a:lnTo>
                    <a:lnTo>
                      <a:pt x="200" y="27"/>
                    </a:lnTo>
                    <a:lnTo>
                      <a:pt x="206" y="33"/>
                    </a:lnTo>
                    <a:lnTo>
                      <a:pt x="209" y="35"/>
                    </a:lnTo>
                    <a:lnTo>
                      <a:pt x="215" y="40"/>
                    </a:lnTo>
                    <a:lnTo>
                      <a:pt x="217" y="46"/>
                    </a:lnTo>
                    <a:lnTo>
                      <a:pt x="223" y="52"/>
                    </a:lnTo>
                    <a:lnTo>
                      <a:pt x="227" y="55"/>
                    </a:lnTo>
                    <a:lnTo>
                      <a:pt x="230" y="61"/>
                    </a:lnTo>
                    <a:lnTo>
                      <a:pt x="236" y="67"/>
                    </a:lnTo>
                    <a:lnTo>
                      <a:pt x="240" y="73"/>
                    </a:lnTo>
                    <a:lnTo>
                      <a:pt x="244" y="78"/>
                    </a:lnTo>
                    <a:lnTo>
                      <a:pt x="246" y="84"/>
                    </a:lnTo>
                    <a:lnTo>
                      <a:pt x="249" y="88"/>
                    </a:lnTo>
                    <a:lnTo>
                      <a:pt x="253" y="95"/>
                    </a:lnTo>
                    <a:lnTo>
                      <a:pt x="257" y="99"/>
                    </a:lnTo>
                    <a:lnTo>
                      <a:pt x="259" y="107"/>
                    </a:lnTo>
                    <a:lnTo>
                      <a:pt x="263" y="111"/>
                    </a:lnTo>
                    <a:lnTo>
                      <a:pt x="266" y="118"/>
                    </a:lnTo>
                    <a:lnTo>
                      <a:pt x="268" y="122"/>
                    </a:lnTo>
                    <a:lnTo>
                      <a:pt x="270" y="128"/>
                    </a:lnTo>
                    <a:lnTo>
                      <a:pt x="272" y="131"/>
                    </a:lnTo>
                    <a:lnTo>
                      <a:pt x="274" y="137"/>
                    </a:lnTo>
                    <a:lnTo>
                      <a:pt x="278" y="145"/>
                    </a:lnTo>
                    <a:lnTo>
                      <a:pt x="282" y="152"/>
                    </a:lnTo>
                    <a:lnTo>
                      <a:pt x="284" y="158"/>
                    </a:lnTo>
                    <a:lnTo>
                      <a:pt x="285" y="164"/>
                    </a:lnTo>
                    <a:lnTo>
                      <a:pt x="287" y="166"/>
                    </a:lnTo>
                    <a:lnTo>
                      <a:pt x="287" y="168"/>
                    </a:lnTo>
                    <a:lnTo>
                      <a:pt x="14" y="175"/>
                    </a:lnTo>
                    <a:lnTo>
                      <a:pt x="0" y="143"/>
                    </a:lnTo>
                    <a:lnTo>
                      <a:pt x="0" y="143"/>
                    </a:lnTo>
                    <a:close/>
                  </a:path>
                </a:pathLst>
              </a:custGeom>
              <a:solidFill>
                <a:srgbClr val="FF91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6" name="Freeform 9"/>
              <p:cNvSpPr>
                <a:spLocks/>
              </p:cNvSpPr>
              <p:nvPr/>
            </p:nvSpPr>
            <p:spPr bwMode="auto">
              <a:xfrm>
                <a:off x="4429" y="1546"/>
                <a:ext cx="174" cy="1223"/>
              </a:xfrm>
              <a:custGeom>
                <a:avLst/>
                <a:gdLst/>
                <a:ahLst/>
                <a:cxnLst>
                  <a:cxn ang="0">
                    <a:pos x="63" y="0"/>
                  </a:cxn>
                  <a:cxn ang="0">
                    <a:pos x="0" y="1135"/>
                  </a:cxn>
                  <a:cxn ang="0">
                    <a:pos x="95" y="2446"/>
                  </a:cxn>
                  <a:cxn ang="0">
                    <a:pos x="97" y="2444"/>
                  </a:cxn>
                  <a:cxn ang="0">
                    <a:pos x="102" y="2444"/>
                  </a:cxn>
                  <a:cxn ang="0">
                    <a:pos x="106" y="2444"/>
                  </a:cxn>
                  <a:cxn ang="0">
                    <a:pos x="110" y="2444"/>
                  </a:cxn>
                  <a:cxn ang="0">
                    <a:pos x="116" y="2444"/>
                  </a:cxn>
                  <a:cxn ang="0">
                    <a:pos x="123" y="2444"/>
                  </a:cxn>
                  <a:cxn ang="0">
                    <a:pos x="129" y="2442"/>
                  </a:cxn>
                  <a:cxn ang="0">
                    <a:pos x="139" y="2442"/>
                  </a:cxn>
                  <a:cxn ang="0">
                    <a:pos x="146" y="2440"/>
                  </a:cxn>
                  <a:cxn ang="0">
                    <a:pos x="156" y="2440"/>
                  </a:cxn>
                  <a:cxn ang="0">
                    <a:pos x="163" y="2440"/>
                  </a:cxn>
                  <a:cxn ang="0">
                    <a:pos x="173" y="2440"/>
                  </a:cxn>
                  <a:cxn ang="0">
                    <a:pos x="177" y="2439"/>
                  </a:cxn>
                  <a:cxn ang="0">
                    <a:pos x="182" y="2439"/>
                  </a:cxn>
                  <a:cxn ang="0">
                    <a:pos x="188" y="2439"/>
                  </a:cxn>
                  <a:cxn ang="0">
                    <a:pos x="194" y="2439"/>
                  </a:cxn>
                  <a:cxn ang="0">
                    <a:pos x="201" y="2437"/>
                  </a:cxn>
                  <a:cxn ang="0">
                    <a:pos x="211" y="2437"/>
                  </a:cxn>
                  <a:cxn ang="0">
                    <a:pos x="217" y="2437"/>
                  </a:cxn>
                  <a:cxn ang="0">
                    <a:pos x="220" y="2437"/>
                  </a:cxn>
                  <a:cxn ang="0">
                    <a:pos x="226" y="2435"/>
                  </a:cxn>
                  <a:cxn ang="0">
                    <a:pos x="230" y="2435"/>
                  </a:cxn>
                  <a:cxn ang="0">
                    <a:pos x="239" y="2433"/>
                  </a:cxn>
                  <a:cxn ang="0">
                    <a:pos x="249" y="2433"/>
                  </a:cxn>
                  <a:cxn ang="0">
                    <a:pos x="256" y="2431"/>
                  </a:cxn>
                  <a:cxn ang="0">
                    <a:pos x="266" y="2431"/>
                  </a:cxn>
                  <a:cxn ang="0">
                    <a:pos x="272" y="2429"/>
                  </a:cxn>
                  <a:cxn ang="0">
                    <a:pos x="281" y="2427"/>
                  </a:cxn>
                  <a:cxn ang="0">
                    <a:pos x="287" y="2427"/>
                  </a:cxn>
                  <a:cxn ang="0">
                    <a:pos x="293" y="2425"/>
                  </a:cxn>
                  <a:cxn ang="0">
                    <a:pos x="298" y="2423"/>
                  </a:cxn>
                  <a:cxn ang="0">
                    <a:pos x="304" y="2423"/>
                  </a:cxn>
                  <a:cxn ang="0">
                    <a:pos x="308" y="2421"/>
                  </a:cxn>
                  <a:cxn ang="0">
                    <a:pos x="312" y="2420"/>
                  </a:cxn>
                  <a:cxn ang="0">
                    <a:pos x="313" y="2416"/>
                  </a:cxn>
                  <a:cxn ang="0">
                    <a:pos x="319" y="2410"/>
                  </a:cxn>
                  <a:cxn ang="0">
                    <a:pos x="323" y="2404"/>
                  </a:cxn>
                  <a:cxn ang="0">
                    <a:pos x="327" y="2397"/>
                  </a:cxn>
                  <a:cxn ang="0">
                    <a:pos x="329" y="2389"/>
                  </a:cxn>
                  <a:cxn ang="0">
                    <a:pos x="332" y="2382"/>
                  </a:cxn>
                  <a:cxn ang="0">
                    <a:pos x="334" y="2372"/>
                  </a:cxn>
                  <a:cxn ang="0">
                    <a:pos x="338" y="2364"/>
                  </a:cxn>
                  <a:cxn ang="0">
                    <a:pos x="340" y="2357"/>
                  </a:cxn>
                  <a:cxn ang="0">
                    <a:pos x="342" y="2349"/>
                  </a:cxn>
                  <a:cxn ang="0">
                    <a:pos x="344" y="2342"/>
                  </a:cxn>
                  <a:cxn ang="0">
                    <a:pos x="346" y="2338"/>
                  </a:cxn>
                  <a:cxn ang="0">
                    <a:pos x="348" y="2332"/>
                  </a:cxn>
                  <a:cxn ang="0">
                    <a:pos x="348" y="2328"/>
                  </a:cxn>
                  <a:cxn ang="0">
                    <a:pos x="348" y="2326"/>
                  </a:cxn>
                  <a:cxn ang="0">
                    <a:pos x="348" y="2326"/>
                  </a:cxn>
                  <a:cxn ang="0">
                    <a:pos x="293" y="53"/>
                  </a:cxn>
                  <a:cxn ang="0">
                    <a:pos x="63" y="0"/>
                  </a:cxn>
                  <a:cxn ang="0">
                    <a:pos x="63" y="0"/>
                  </a:cxn>
                </a:cxnLst>
                <a:rect l="0" t="0" r="r" b="b"/>
                <a:pathLst>
                  <a:path w="348" h="2446">
                    <a:moveTo>
                      <a:pt x="63" y="0"/>
                    </a:moveTo>
                    <a:lnTo>
                      <a:pt x="0" y="1135"/>
                    </a:lnTo>
                    <a:lnTo>
                      <a:pt x="95" y="2446"/>
                    </a:lnTo>
                    <a:lnTo>
                      <a:pt x="97" y="2444"/>
                    </a:lnTo>
                    <a:lnTo>
                      <a:pt x="102" y="2444"/>
                    </a:lnTo>
                    <a:lnTo>
                      <a:pt x="106" y="2444"/>
                    </a:lnTo>
                    <a:lnTo>
                      <a:pt x="110" y="2444"/>
                    </a:lnTo>
                    <a:lnTo>
                      <a:pt x="116" y="2444"/>
                    </a:lnTo>
                    <a:lnTo>
                      <a:pt x="123" y="2444"/>
                    </a:lnTo>
                    <a:lnTo>
                      <a:pt x="129" y="2442"/>
                    </a:lnTo>
                    <a:lnTo>
                      <a:pt x="139" y="2442"/>
                    </a:lnTo>
                    <a:lnTo>
                      <a:pt x="146" y="2440"/>
                    </a:lnTo>
                    <a:lnTo>
                      <a:pt x="156" y="2440"/>
                    </a:lnTo>
                    <a:lnTo>
                      <a:pt x="163" y="2440"/>
                    </a:lnTo>
                    <a:lnTo>
                      <a:pt x="173" y="2440"/>
                    </a:lnTo>
                    <a:lnTo>
                      <a:pt x="177" y="2439"/>
                    </a:lnTo>
                    <a:lnTo>
                      <a:pt x="182" y="2439"/>
                    </a:lnTo>
                    <a:lnTo>
                      <a:pt x="188" y="2439"/>
                    </a:lnTo>
                    <a:lnTo>
                      <a:pt x="194" y="2439"/>
                    </a:lnTo>
                    <a:lnTo>
                      <a:pt x="201" y="2437"/>
                    </a:lnTo>
                    <a:lnTo>
                      <a:pt x="211" y="2437"/>
                    </a:lnTo>
                    <a:lnTo>
                      <a:pt x="217" y="2437"/>
                    </a:lnTo>
                    <a:lnTo>
                      <a:pt x="220" y="2437"/>
                    </a:lnTo>
                    <a:lnTo>
                      <a:pt x="226" y="2435"/>
                    </a:lnTo>
                    <a:lnTo>
                      <a:pt x="230" y="2435"/>
                    </a:lnTo>
                    <a:lnTo>
                      <a:pt x="239" y="2433"/>
                    </a:lnTo>
                    <a:lnTo>
                      <a:pt x="249" y="2433"/>
                    </a:lnTo>
                    <a:lnTo>
                      <a:pt x="256" y="2431"/>
                    </a:lnTo>
                    <a:lnTo>
                      <a:pt x="266" y="2431"/>
                    </a:lnTo>
                    <a:lnTo>
                      <a:pt x="272" y="2429"/>
                    </a:lnTo>
                    <a:lnTo>
                      <a:pt x="281" y="2427"/>
                    </a:lnTo>
                    <a:lnTo>
                      <a:pt x="287" y="2427"/>
                    </a:lnTo>
                    <a:lnTo>
                      <a:pt x="293" y="2425"/>
                    </a:lnTo>
                    <a:lnTo>
                      <a:pt x="298" y="2423"/>
                    </a:lnTo>
                    <a:lnTo>
                      <a:pt x="304" y="2423"/>
                    </a:lnTo>
                    <a:lnTo>
                      <a:pt x="308" y="2421"/>
                    </a:lnTo>
                    <a:lnTo>
                      <a:pt x="312" y="2420"/>
                    </a:lnTo>
                    <a:lnTo>
                      <a:pt x="313" y="2416"/>
                    </a:lnTo>
                    <a:lnTo>
                      <a:pt x="319" y="2410"/>
                    </a:lnTo>
                    <a:lnTo>
                      <a:pt x="323" y="2404"/>
                    </a:lnTo>
                    <a:lnTo>
                      <a:pt x="327" y="2397"/>
                    </a:lnTo>
                    <a:lnTo>
                      <a:pt x="329" y="2389"/>
                    </a:lnTo>
                    <a:lnTo>
                      <a:pt x="332" y="2382"/>
                    </a:lnTo>
                    <a:lnTo>
                      <a:pt x="334" y="2372"/>
                    </a:lnTo>
                    <a:lnTo>
                      <a:pt x="338" y="2364"/>
                    </a:lnTo>
                    <a:lnTo>
                      <a:pt x="340" y="2357"/>
                    </a:lnTo>
                    <a:lnTo>
                      <a:pt x="342" y="2349"/>
                    </a:lnTo>
                    <a:lnTo>
                      <a:pt x="344" y="2342"/>
                    </a:lnTo>
                    <a:lnTo>
                      <a:pt x="346" y="2338"/>
                    </a:lnTo>
                    <a:lnTo>
                      <a:pt x="348" y="2332"/>
                    </a:lnTo>
                    <a:lnTo>
                      <a:pt x="348" y="2328"/>
                    </a:lnTo>
                    <a:lnTo>
                      <a:pt x="348" y="2326"/>
                    </a:lnTo>
                    <a:lnTo>
                      <a:pt x="348" y="2326"/>
                    </a:lnTo>
                    <a:lnTo>
                      <a:pt x="293" y="53"/>
                    </a:lnTo>
                    <a:lnTo>
                      <a:pt x="63" y="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91FF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" name="Freeform 10"/>
              <p:cNvSpPr>
                <a:spLocks/>
              </p:cNvSpPr>
              <p:nvPr/>
            </p:nvSpPr>
            <p:spPr bwMode="auto">
              <a:xfrm>
                <a:off x="4222" y="1566"/>
                <a:ext cx="217" cy="1194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0" y="13"/>
                  </a:cxn>
                  <a:cxn ang="0">
                    <a:pos x="1" y="30"/>
                  </a:cxn>
                  <a:cxn ang="0">
                    <a:pos x="3" y="62"/>
                  </a:cxn>
                  <a:cxn ang="0">
                    <a:pos x="5" y="104"/>
                  </a:cxn>
                  <a:cxn ang="0">
                    <a:pos x="9" y="154"/>
                  </a:cxn>
                  <a:cxn ang="0">
                    <a:pos x="11" y="216"/>
                  </a:cxn>
                  <a:cxn ang="0">
                    <a:pos x="17" y="285"/>
                  </a:cxn>
                  <a:cxn ang="0">
                    <a:pos x="20" y="363"/>
                  </a:cxn>
                  <a:cxn ang="0">
                    <a:pos x="26" y="445"/>
                  </a:cxn>
                  <a:cxn ang="0">
                    <a:pos x="30" y="534"/>
                  </a:cxn>
                  <a:cxn ang="0">
                    <a:pos x="36" y="627"/>
                  </a:cxn>
                  <a:cxn ang="0">
                    <a:pos x="43" y="728"/>
                  </a:cxn>
                  <a:cxn ang="0">
                    <a:pos x="49" y="828"/>
                  </a:cxn>
                  <a:cxn ang="0">
                    <a:pos x="57" y="933"/>
                  </a:cxn>
                  <a:cxn ang="0">
                    <a:pos x="64" y="1039"/>
                  </a:cxn>
                  <a:cxn ang="0">
                    <a:pos x="72" y="1148"/>
                  </a:cxn>
                  <a:cxn ang="0">
                    <a:pos x="77" y="1252"/>
                  </a:cxn>
                  <a:cxn ang="0">
                    <a:pos x="85" y="1359"/>
                  </a:cxn>
                  <a:cxn ang="0">
                    <a:pos x="91" y="1465"/>
                  </a:cxn>
                  <a:cxn ang="0">
                    <a:pos x="98" y="1568"/>
                  </a:cxn>
                  <a:cxn ang="0">
                    <a:pos x="106" y="1667"/>
                  </a:cxn>
                  <a:cxn ang="0">
                    <a:pos x="114" y="1764"/>
                  </a:cxn>
                  <a:cxn ang="0">
                    <a:pos x="119" y="1853"/>
                  </a:cxn>
                  <a:cxn ang="0">
                    <a:pos x="129" y="1939"/>
                  </a:cxn>
                  <a:cxn ang="0">
                    <a:pos x="134" y="2017"/>
                  </a:cxn>
                  <a:cxn ang="0">
                    <a:pos x="140" y="2089"/>
                  </a:cxn>
                  <a:cxn ang="0">
                    <a:pos x="146" y="2151"/>
                  </a:cxn>
                  <a:cxn ang="0">
                    <a:pos x="152" y="2207"/>
                  </a:cxn>
                  <a:cxn ang="0">
                    <a:pos x="157" y="2250"/>
                  </a:cxn>
                  <a:cxn ang="0">
                    <a:pos x="163" y="2285"/>
                  </a:cxn>
                  <a:cxn ang="0">
                    <a:pos x="167" y="2307"/>
                  </a:cxn>
                  <a:cxn ang="0">
                    <a:pos x="172" y="2317"/>
                  </a:cxn>
                  <a:cxn ang="0">
                    <a:pos x="180" y="2323"/>
                  </a:cxn>
                  <a:cxn ang="0">
                    <a:pos x="193" y="2330"/>
                  </a:cxn>
                  <a:cxn ang="0">
                    <a:pos x="209" y="2336"/>
                  </a:cxn>
                  <a:cxn ang="0">
                    <a:pos x="218" y="2340"/>
                  </a:cxn>
                  <a:cxn ang="0">
                    <a:pos x="228" y="2343"/>
                  </a:cxn>
                  <a:cxn ang="0">
                    <a:pos x="239" y="2345"/>
                  </a:cxn>
                  <a:cxn ang="0">
                    <a:pos x="249" y="2349"/>
                  </a:cxn>
                  <a:cxn ang="0">
                    <a:pos x="260" y="2351"/>
                  </a:cxn>
                  <a:cxn ang="0">
                    <a:pos x="271" y="2355"/>
                  </a:cxn>
                  <a:cxn ang="0">
                    <a:pos x="281" y="2357"/>
                  </a:cxn>
                  <a:cxn ang="0">
                    <a:pos x="294" y="2361"/>
                  </a:cxn>
                  <a:cxn ang="0">
                    <a:pos x="304" y="2362"/>
                  </a:cxn>
                  <a:cxn ang="0">
                    <a:pos x="317" y="2366"/>
                  </a:cxn>
                  <a:cxn ang="0">
                    <a:pos x="326" y="2366"/>
                  </a:cxn>
                  <a:cxn ang="0">
                    <a:pos x="338" y="2368"/>
                  </a:cxn>
                  <a:cxn ang="0">
                    <a:pos x="347" y="2370"/>
                  </a:cxn>
                  <a:cxn ang="0">
                    <a:pos x="359" y="2374"/>
                  </a:cxn>
                  <a:cxn ang="0">
                    <a:pos x="370" y="2376"/>
                  </a:cxn>
                  <a:cxn ang="0">
                    <a:pos x="380" y="2376"/>
                  </a:cxn>
                  <a:cxn ang="0">
                    <a:pos x="397" y="2380"/>
                  </a:cxn>
                  <a:cxn ang="0">
                    <a:pos x="412" y="2381"/>
                  </a:cxn>
                  <a:cxn ang="0">
                    <a:pos x="421" y="2385"/>
                  </a:cxn>
                  <a:cxn ang="0">
                    <a:pos x="431" y="2385"/>
                  </a:cxn>
                  <a:cxn ang="0">
                    <a:pos x="433" y="2387"/>
                  </a:cxn>
                  <a:cxn ang="0">
                    <a:pos x="273" y="0"/>
                  </a:cxn>
                </a:cxnLst>
                <a:rect l="0" t="0" r="r" b="b"/>
                <a:pathLst>
                  <a:path w="433" h="2387">
                    <a:moveTo>
                      <a:pt x="273" y="0"/>
                    </a:moveTo>
                    <a:lnTo>
                      <a:pt x="0" y="7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21"/>
                    </a:lnTo>
                    <a:lnTo>
                      <a:pt x="1" y="30"/>
                    </a:lnTo>
                    <a:lnTo>
                      <a:pt x="1" y="43"/>
                    </a:lnTo>
                    <a:lnTo>
                      <a:pt x="3" y="62"/>
                    </a:lnTo>
                    <a:lnTo>
                      <a:pt x="3" y="81"/>
                    </a:lnTo>
                    <a:lnTo>
                      <a:pt x="5" y="104"/>
                    </a:lnTo>
                    <a:lnTo>
                      <a:pt x="7" y="127"/>
                    </a:lnTo>
                    <a:lnTo>
                      <a:pt x="9" y="154"/>
                    </a:lnTo>
                    <a:lnTo>
                      <a:pt x="9" y="184"/>
                    </a:lnTo>
                    <a:lnTo>
                      <a:pt x="11" y="216"/>
                    </a:lnTo>
                    <a:lnTo>
                      <a:pt x="13" y="249"/>
                    </a:lnTo>
                    <a:lnTo>
                      <a:pt x="17" y="285"/>
                    </a:lnTo>
                    <a:lnTo>
                      <a:pt x="19" y="321"/>
                    </a:lnTo>
                    <a:lnTo>
                      <a:pt x="20" y="363"/>
                    </a:lnTo>
                    <a:lnTo>
                      <a:pt x="22" y="403"/>
                    </a:lnTo>
                    <a:lnTo>
                      <a:pt x="26" y="445"/>
                    </a:lnTo>
                    <a:lnTo>
                      <a:pt x="28" y="488"/>
                    </a:lnTo>
                    <a:lnTo>
                      <a:pt x="30" y="534"/>
                    </a:lnTo>
                    <a:lnTo>
                      <a:pt x="34" y="579"/>
                    </a:lnTo>
                    <a:lnTo>
                      <a:pt x="36" y="627"/>
                    </a:lnTo>
                    <a:lnTo>
                      <a:pt x="39" y="676"/>
                    </a:lnTo>
                    <a:lnTo>
                      <a:pt x="43" y="728"/>
                    </a:lnTo>
                    <a:lnTo>
                      <a:pt x="45" y="777"/>
                    </a:lnTo>
                    <a:lnTo>
                      <a:pt x="49" y="828"/>
                    </a:lnTo>
                    <a:lnTo>
                      <a:pt x="53" y="880"/>
                    </a:lnTo>
                    <a:lnTo>
                      <a:pt x="57" y="933"/>
                    </a:lnTo>
                    <a:lnTo>
                      <a:pt x="60" y="984"/>
                    </a:lnTo>
                    <a:lnTo>
                      <a:pt x="64" y="1039"/>
                    </a:lnTo>
                    <a:lnTo>
                      <a:pt x="66" y="1093"/>
                    </a:lnTo>
                    <a:lnTo>
                      <a:pt x="72" y="1148"/>
                    </a:lnTo>
                    <a:lnTo>
                      <a:pt x="74" y="1199"/>
                    </a:lnTo>
                    <a:lnTo>
                      <a:pt x="77" y="1252"/>
                    </a:lnTo>
                    <a:lnTo>
                      <a:pt x="81" y="1306"/>
                    </a:lnTo>
                    <a:lnTo>
                      <a:pt x="85" y="1359"/>
                    </a:lnTo>
                    <a:lnTo>
                      <a:pt x="87" y="1412"/>
                    </a:lnTo>
                    <a:lnTo>
                      <a:pt x="91" y="1465"/>
                    </a:lnTo>
                    <a:lnTo>
                      <a:pt x="95" y="1517"/>
                    </a:lnTo>
                    <a:lnTo>
                      <a:pt x="98" y="1568"/>
                    </a:lnTo>
                    <a:lnTo>
                      <a:pt x="102" y="1617"/>
                    </a:lnTo>
                    <a:lnTo>
                      <a:pt x="106" y="1667"/>
                    </a:lnTo>
                    <a:lnTo>
                      <a:pt x="108" y="1714"/>
                    </a:lnTo>
                    <a:lnTo>
                      <a:pt x="114" y="1764"/>
                    </a:lnTo>
                    <a:lnTo>
                      <a:pt x="117" y="1809"/>
                    </a:lnTo>
                    <a:lnTo>
                      <a:pt x="119" y="1853"/>
                    </a:lnTo>
                    <a:lnTo>
                      <a:pt x="123" y="1897"/>
                    </a:lnTo>
                    <a:lnTo>
                      <a:pt x="129" y="1939"/>
                    </a:lnTo>
                    <a:lnTo>
                      <a:pt x="131" y="1978"/>
                    </a:lnTo>
                    <a:lnTo>
                      <a:pt x="134" y="2017"/>
                    </a:lnTo>
                    <a:lnTo>
                      <a:pt x="136" y="2055"/>
                    </a:lnTo>
                    <a:lnTo>
                      <a:pt x="140" y="2089"/>
                    </a:lnTo>
                    <a:lnTo>
                      <a:pt x="142" y="2121"/>
                    </a:lnTo>
                    <a:lnTo>
                      <a:pt x="146" y="2151"/>
                    </a:lnTo>
                    <a:lnTo>
                      <a:pt x="150" y="2180"/>
                    </a:lnTo>
                    <a:lnTo>
                      <a:pt x="152" y="2207"/>
                    </a:lnTo>
                    <a:lnTo>
                      <a:pt x="155" y="2229"/>
                    </a:lnTo>
                    <a:lnTo>
                      <a:pt x="157" y="2250"/>
                    </a:lnTo>
                    <a:lnTo>
                      <a:pt x="161" y="2267"/>
                    </a:lnTo>
                    <a:lnTo>
                      <a:pt x="163" y="2285"/>
                    </a:lnTo>
                    <a:lnTo>
                      <a:pt x="165" y="2296"/>
                    </a:lnTo>
                    <a:lnTo>
                      <a:pt x="167" y="2307"/>
                    </a:lnTo>
                    <a:lnTo>
                      <a:pt x="171" y="2313"/>
                    </a:lnTo>
                    <a:lnTo>
                      <a:pt x="172" y="2317"/>
                    </a:lnTo>
                    <a:lnTo>
                      <a:pt x="174" y="2319"/>
                    </a:lnTo>
                    <a:lnTo>
                      <a:pt x="180" y="2323"/>
                    </a:lnTo>
                    <a:lnTo>
                      <a:pt x="186" y="2326"/>
                    </a:lnTo>
                    <a:lnTo>
                      <a:pt x="193" y="2330"/>
                    </a:lnTo>
                    <a:lnTo>
                      <a:pt x="201" y="2332"/>
                    </a:lnTo>
                    <a:lnTo>
                      <a:pt x="209" y="2336"/>
                    </a:lnTo>
                    <a:lnTo>
                      <a:pt x="214" y="2338"/>
                    </a:lnTo>
                    <a:lnTo>
                      <a:pt x="218" y="2340"/>
                    </a:lnTo>
                    <a:lnTo>
                      <a:pt x="224" y="2342"/>
                    </a:lnTo>
                    <a:lnTo>
                      <a:pt x="228" y="2343"/>
                    </a:lnTo>
                    <a:lnTo>
                      <a:pt x="233" y="2343"/>
                    </a:lnTo>
                    <a:lnTo>
                      <a:pt x="239" y="2345"/>
                    </a:lnTo>
                    <a:lnTo>
                      <a:pt x="243" y="2347"/>
                    </a:lnTo>
                    <a:lnTo>
                      <a:pt x="249" y="2349"/>
                    </a:lnTo>
                    <a:lnTo>
                      <a:pt x="254" y="2349"/>
                    </a:lnTo>
                    <a:lnTo>
                      <a:pt x="260" y="2351"/>
                    </a:lnTo>
                    <a:lnTo>
                      <a:pt x="264" y="2353"/>
                    </a:lnTo>
                    <a:lnTo>
                      <a:pt x="271" y="2355"/>
                    </a:lnTo>
                    <a:lnTo>
                      <a:pt x="275" y="2355"/>
                    </a:lnTo>
                    <a:lnTo>
                      <a:pt x="281" y="2357"/>
                    </a:lnTo>
                    <a:lnTo>
                      <a:pt x="287" y="2359"/>
                    </a:lnTo>
                    <a:lnTo>
                      <a:pt x="294" y="2361"/>
                    </a:lnTo>
                    <a:lnTo>
                      <a:pt x="298" y="2361"/>
                    </a:lnTo>
                    <a:lnTo>
                      <a:pt x="304" y="2362"/>
                    </a:lnTo>
                    <a:lnTo>
                      <a:pt x="311" y="2364"/>
                    </a:lnTo>
                    <a:lnTo>
                      <a:pt x="317" y="2366"/>
                    </a:lnTo>
                    <a:lnTo>
                      <a:pt x="323" y="2366"/>
                    </a:lnTo>
                    <a:lnTo>
                      <a:pt x="326" y="2366"/>
                    </a:lnTo>
                    <a:lnTo>
                      <a:pt x="332" y="2366"/>
                    </a:lnTo>
                    <a:lnTo>
                      <a:pt x="338" y="2368"/>
                    </a:lnTo>
                    <a:lnTo>
                      <a:pt x="344" y="2370"/>
                    </a:lnTo>
                    <a:lnTo>
                      <a:pt x="347" y="2370"/>
                    </a:lnTo>
                    <a:lnTo>
                      <a:pt x="353" y="2372"/>
                    </a:lnTo>
                    <a:lnTo>
                      <a:pt x="359" y="2374"/>
                    </a:lnTo>
                    <a:lnTo>
                      <a:pt x="364" y="2374"/>
                    </a:lnTo>
                    <a:lnTo>
                      <a:pt x="370" y="2376"/>
                    </a:lnTo>
                    <a:lnTo>
                      <a:pt x="374" y="2376"/>
                    </a:lnTo>
                    <a:lnTo>
                      <a:pt x="380" y="2376"/>
                    </a:lnTo>
                    <a:lnTo>
                      <a:pt x="387" y="2378"/>
                    </a:lnTo>
                    <a:lnTo>
                      <a:pt x="397" y="2380"/>
                    </a:lnTo>
                    <a:lnTo>
                      <a:pt x="404" y="2381"/>
                    </a:lnTo>
                    <a:lnTo>
                      <a:pt x="412" y="2381"/>
                    </a:lnTo>
                    <a:lnTo>
                      <a:pt x="416" y="2383"/>
                    </a:lnTo>
                    <a:lnTo>
                      <a:pt x="421" y="2385"/>
                    </a:lnTo>
                    <a:lnTo>
                      <a:pt x="427" y="2385"/>
                    </a:lnTo>
                    <a:lnTo>
                      <a:pt x="431" y="2385"/>
                    </a:lnTo>
                    <a:lnTo>
                      <a:pt x="433" y="2385"/>
                    </a:lnTo>
                    <a:lnTo>
                      <a:pt x="433" y="2387"/>
                    </a:lnTo>
                    <a:lnTo>
                      <a:pt x="401" y="114"/>
                    </a:lnTo>
                    <a:lnTo>
                      <a:pt x="273" y="0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rgbClr val="C2FF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8" name="Freeform 11"/>
              <p:cNvSpPr>
                <a:spLocks/>
              </p:cNvSpPr>
              <p:nvPr/>
            </p:nvSpPr>
            <p:spPr bwMode="auto">
              <a:xfrm>
                <a:off x="4363" y="1549"/>
                <a:ext cx="145" cy="1222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1" y="2445"/>
                  </a:cxn>
                  <a:cxn ang="0">
                    <a:pos x="289" y="2434"/>
                  </a:cxn>
                  <a:cxn ang="0">
                    <a:pos x="160" y="0"/>
                  </a:cxn>
                  <a:cxn ang="0">
                    <a:pos x="0" y="14"/>
                  </a:cxn>
                  <a:cxn ang="0">
                    <a:pos x="0" y="14"/>
                  </a:cxn>
                </a:cxnLst>
                <a:rect l="0" t="0" r="r" b="b"/>
                <a:pathLst>
                  <a:path w="289" h="2445">
                    <a:moveTo>
                      <a:pt x="0" y="14"/>
                    </a:moveTo>
                    <a:lnTo>
                      <a:pt x="61" y="2445"/>
                    </a:lnTo>
                    <a:lnTo>
                      <a:pt x="289" y="2434"/>
                    </a:lnTo>
                    <a:lnTo>
                      <a:pt x="160" y="0"/>
                    </a:lnTo>
                    <a:lnTo>
                      <a:pt x="0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D9F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9" name="Freeform 12"/>
              <p:cNvSpPr>
                <a:spLocks/>
              </p:cNvSpPr>
              <p:nvPr/>
            </p:nvSpPr>
            <p:spPr bwMode="auto">
              <a:xfrm>
                <a:off x="4380" y="2106"/>
                <a:ext cx="146" cy="6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9" y="0"/>
                  </a:cxn>
                  <a:cxn ang="0">
                    <a:pos x="293" y="1323"/>
                  </a:cxn>
                  <a:cxn ang="0">
                    <a:pos x="68" y="1323"/>
                  </a:cxn>
                  <a:cxn ang="0">
                    <a:pos x="38" y="1285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93" h="1323">
                    <a:moveTo>
                      <a:pt x="0" y="0"/>
                    </a:moveTo>
                    <a:lnTo>
                      <a:pt x="209" y="0"/>
                    </a:lnTo>
                    <a:lnTo>
                      <a:pt x="293" y="1323"/>
                    </a:lnTo>
                    <a:lnTo>
                      <a:pt x="68" y="1323"/>
                    </a:lnTo>
                    <a:lnTo>
                      <a:pt x="38" y="1285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0" name="Freeform 13"/>
              <p:cNvSpPr>
                <a:spLocks/>
              </p:cNvSpPr>
              <p:nvPr/>
            </p:nvSpPr>
            <p:spPr bwMode="auto">
              <a:xfrm>
                <a:off x="4208" y="1545"/>
                <a:ext cx="194" cy="1222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2" y="72"/>
                  </a:cxn>
                  <a:cxn ang="0">
                    <a:pos x="8" y="173"/>
                  </a:cxn>
                  <a:cxn ang="0">
                    <a:pos x="15" y="308"/>
                  </a:cxn>
                  <a:cxn ang="0">
                    <a:pos x="25" y="471"/>
                  </a:cxn>
                  <a:cxn ang="0">
                    <a:pos x="34" y="659"/>
                  </a:cxn>
                  <a:cxn ang="0">
                    <a:pos x="46" y="859"/>
                  </a:cxn>
                  <a:cxn ang="0">
                    <a:pos x="59" y="1070"/>
                  </a:cxn>
                  <a:cxn ang="0">
                    <a:pos x="70" y="1285"/>
                  </a:cxn>
                  <a:cxn ang="0">
                    <a:pos x="84" y="1494"/>
                  </a:cxn>
                  <a:cxn ang="0">
                    <a:pos x="95" y="1695"/>
                  </a:cxn>
                  <a:cxn ang="0">
                    <a:pos x="108" y="1878"/>
                  </a:cxn>
                  <a:cxn ang="0">
                    <a:pos x="120" y="2040"/>
                  </a:cxn>
                  <a:cxn ang="0">
                    <a:pos x="131" y="2173"/>
                  </a:cxn>
                  <a:cxn ang="0">
                    <a:pos x="143" y="2271"/>
                  </a:cxn>
                  <a:cxn ang="0">
                    <a:pos x="150" y="2328"/>
                  </a:cxn>
                  <a:cxn ang="0">
                    <a:pos x="158" y="2349"/>
                  </a:cxn>
                  <a:cxn ang="0">
                    <a:pos x="179" y="2380"/>
                  </a:cxn>
                  <a:cxn ang="0">
                    <a:pos x="213" y="2406"/>
                  </a:cxn>
                  <a:cxn ang="0">
                    <a:pos x="238" y="2418"/>
                  </a:cxn>
                  <a:cxn ang="0">
                    <a:pos x="258" y="2425"/>
                  </a:cxn>
                  <a:cxn ang="0">
                    <a:pos x="279" y="2431"/>
                  </a:cxn>
                  <a:cxn ang="0">
                    <a:pos x="298" y="2435"/>
                  </a:cxn>
                  <a:cxn ang="0">
                    <a:pos x="317" y="2439"/>
                  </a:cxn>
                  <a:cxn ang="0">
                    <a:pos x="348" y="2442"/>
                  </a:cxn>
                  <a:cxn ang="0">
                    <a:pos x="374" y="2442"/>
                  </a:cxn>
                  <a:cxn ang="0">
                    <a:pos x="374" y="2380"/>
                  </a:cxn>
                  <a:cxn ang="0">
                    <a:pos x="354" y="2376"/>
                  </a:cxn>
                  <a:cxn ang="0">
                    <a:pos x="331" y="2372"/>
                  </a:cxn>
                  <a:cxn ang="0">
                    <a:pos x="304" y="2366"/>
                  </a:cxn>
                  <a:cxn ang="0">
                    <a:pos x="278" y="2359"/>
                  </a:cxn>
                  <a:cxn ang="0">
                    <a:pos x="251" y="2347"/>
                  </a:cxn>
                  <a:cxn ang="0">
                    <a:pos x="230" y="2332"/>
                  </a:cxn>
                  <a:cxn ang="0">
                    <a:pos x="213" y="2306"/>
                  </a:cxn>
                  <a:cxn ang="0">
                    <a:pos x="205" y="2249"/>
                  </a:cxn>
                  <a:cxn ang="0">
                    <a:pos x="198" y="2148"/>
                  </a:cxn>
                  <a:cxn ang="0">
                    <a:pos x="188" y="2015"/>
                  </a:cxn>
                  <a:cxn ang="0">
                    <a:pos x="177" y="1851"/>
                  </a:cxn>
                  <a:cxn ang="0">
                    <a:pos x="165" y="1665"/>
                  </a:cxn>
                  <a:cxn ang="0">
                    <a:pos x="154" y="1465"/>
                  </a:cxn>
                  <a:cxn ang="0">
                    <a:pos x="141" y="1254"/>
                  </a:cxn>
                  <a:cxn ang="0">
                    <a:pos x="129" y="1042"/>
                  </a:cxn>
                  <a:cxn ang="0">
                    <a:pos x="118" y="832"/>
                  </a:cxn>
                  <a:cxn ang="0">
                    <a:pos x="106" y="633"/>
                  </a:cxn>
                  <a:cxn ang="0">
                    <a:pos x="97" y="452"/>
                  </a:cxn>
                  <a:cxn ang="0">
                    <a:pos x="89" y="295"/>
                  </a:cxn>
                  <a:cxn ang="0">
                    <a:pos x="82" y="165"/>
                  </a:cxn>
                  <a:cxn ang="0">
                    <a:pos x="78" y="74"/>
                  </a:cxn>
                  <a:cxn ang="0">
                    <a:pos x="76" y="25"/>
                  </a:cxn>
                  <a:cxn ang="0">
                    <a:pos x="0" y="0"/>
                  </a:cxn>
                </a:cxnLst>
                <a:rect l="0" t="0" r="r" b="b"/>
                <a:pathLst>
                  <a:path w="388" h="2444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13"/>
                    </a:lnTo>
                    <a:lnTo>
                      <a:pt x="0" y="25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2" y="72"/>
                    </a:lnTo>
                    <a:lnTo>
                      <a:pt x="4" y="95"/>
                    </a:lnTo>
                    <a:lnTo>
                      <a:pt x="6" y="118"/>
                    </a:lnTo>
                    <a:lnTo>
                      <a:pt x="6" y="144"/>
                    </a:lnTo>
                    <a:lnTo>
                      <a:pt x="8" y="173"/>
                    </a:lnTo>
                    <a:lnTo>
                      <a:pt x="10" y="205"/>
                    </a:lnTo>
                    <a:lnTo>
                      <a:pt x="11" y="237"/>
                    </a:lnTo>
                    <a:lnTo>
                      <a:pt x="13" y="272"/>
                    </a:lnTo>
                    <a:lnTo>
                      <a:pt x="15" y="308"/>
                    </a:lnTo>
                    <a:lnTo>
                      <a:pt x="17" y="348"/>
                    </a:lnTo>
                    <a:lnTo>
                      <a:pt x="19" y="388"/>
                    </a:lnTo>
                    <a:lnTo>
                      <a:pt x="21" y="429"/>
                    </a:lnTo>
                    <a:lnTo>
                      <a:pt x="25" y="471"/>
                    </a:lnTo>
                    <a:lnTo>
                      <a:pt x="27" y="517"/>
                    </a:lnTo>
                    <a:lnTo>
                      <a:pt x="29" y="563"/>
                    </a:lnTo>
                    <a:lnTo>
                      <a:pt x="32" y="610"/>
                    </a:lnTo>
                    <a:lnTo>
                      <a:pt x="34" y="659"/>
                    </a:lnTo>
                    <a:lnTo>
                      <a:pt x="38" y="709"/>
                    </a:lnTo>
                    <a:lnTo>
                      <a:pt x="40" y="758"/>
                    </a:lnTo>
                    <a:lnTo>
                      <a:pt x="42" y="808"/>
                    </a:lnTo>
                    <a:lnTo>
                      <a:pt x="46" y="859"/>
                    </a:lnTo>
                    <a:lnTo>
                      <a:pt x="49" y="912"/>
                    </a:lnTo>
                    <a:lnTo>
                      <a:pt x="51" y="966"/>
                    </a:lnTo>
                    <a:lnTo>
                      <a:pt x="55" y="1017"/>
                    </a:lnTo>
                    <a:lnTo>
                      <a:pt x="59" y="1070"/>
                    </a:lnTo>
                    <a:lnTo>
                      <a:pt x="61" y="1125"/>
                    </a:lnTo>
                    <a:lnTo>
                      <a:pt x="65" y="1178"/>
                    </a:lnTo>
                    <a:lnTo>
                      <a:pt x="67" y="1232"/>
                    </a:lnTo>
                    <a:lnTo>
                      <a:pt x="70" y="1285"/>
                    </a:lnTo>
                    <a:lnTo>
                      <a:pt x="74" y="1338"/>
                    </a:lnTo>
                    <a:lnTo>
                      <a:pt x="76" y="1389"/>
                    </a:lnTo>
                    <a:lnTo>
                      <a:pt x="80" y="1443"/>
                    </a:lnTo>
                    <a:lnTo>
                      <a:pt x="84" y="1494"/>
                    </a:lnTo>
                    <a:lnTo>
                      <a:pt x="87" y="1545"/>
                    </a:lnTo>
                    <a:lnTo>
                      <a:pt x="89" y="1597"/>
                    </a:lnTo>
                    <a:lnTo>
                      <a:pt x="93" y="1646"/>
                    </a:lnTo>
                    <a:lnTo>
                      <a:pt x="95" y="1695"/>
                    </a:lnTo>
                    <a:lnTo>
                      <a:pt x="99" y="1743"/>
                    </a:lnTo>
                    <a:lnTo>
                      <a:pt x="103" y="1789"/>
                    </a:lnTo>
                    <a:lnTo>
                      <a:pt x="105" y="1834"/>
                    </a:lnTo>
                    <a:lnTo>
                      <a:pt x="108" y="1878"/>
                    </a:lnTo>
                    <a:lnTo>
                      <a:pt x="112" y="1922"/>
                    </a:lnTo>
                    <a:lnTo>
                      <a:pt x="114" y="1963"/>
                    </a:lnTo>
                    <a:lnTo>
                      <a:pt x="118" y="2003"/>
                    </a:lnTo>
                    <a:lnTo>
                      <a:pt x="120" y="2040"/>
                    </a:lnTo>
                    <a:lnTo>
                      <a:pt x="124" y="2076"/>
                    </a:lnTo>
                    <a:lnTo>
                      <a:pt x="125" y="2110"/>
                    </a:lnTo>
                    <a:lnTo>
                      <a:pt x="129" y="2142"/>
                    </a:lnTo>
                    <a:lnTo>
                      <a:pt x="131" y="2173"/>
                    </a:lnTo>
                    <a:lnTo>
                      <a:pt x="135" y="2201"/>
                    </a:lnTo>
                    <a:lnTo>
                      <a:pt x="137" y="2228"/>
                    </a:lnTo>
                    <a:lnTo>
                      <a:pt x="139" y="2251"/>
                    </a:lnTo>
                    <a:lnTo>
                      <a:pt x="143" y="2271"/>
                    </a:lnTo>
                    <a:lnTo>
                      <a:pt x="144" y="2289"/>
                    </a:lnTo>
                    <a:lnTo>
                      <a:pt x="146" y="2304"/>
                    </a:lnTo>
                    <a:lnTo>
                      <a:pt x="148" y="2317"/>
                    </a:lnTo>
                    <a:lnTo>
                      <a:pt x="150" y="2328"/>
                    </a:lnTo>
                    <a:lnTo>
                      <a:pt x="154" y="2336"/>
                    </a:lnTo>
                    <a:lnTo>
                      <a:pt x="154" y="2340"/>
                    </a:lnTo>
                    <a:lnTo>
                      <a:pt x="156" y="2346"/>
                    </a:lnTo>
                    <a:lnTo>
                      <a:pt x="158" y="2349"/>
                    </a:lnTo>
                    <a:lnTo>
                      <a:pt x="162" y="2355"/>
                    </a:lnTo>
                    <a:lnTo>
                      <a:pt x="167" y="2363"/>
                    </a:lnTo>
                    <a:lnTo>
                      <a:pt x="173" y="2374"/>
                    </a:lnTo>
                    <a:lnTo>
                      <a:pt x="179" y="2380"/>
                    </a:lnTo>
                    <a:lnTo>
                      <a:pt x="188" y="2387"/>
                    </a:lnTo>
                    <a:lnTo>
                      <a:pt x="196" y="2395"/>
                    </a:lnTo>
                    <a:lnTo>
                      <a:pt x="205" y="2401"/>
                    </a:lnTo>
                    <a:lnTo>
                      <a:pt x="213" y="2406"/>
                    </a:lnTo>
                    <a:lnTo>
                      <a:pt x="222" y="2412"/>
                    </a:lnTo>
                    <a:lnTo>
                      <a:pt x="228" y="2414"/>
                    </a:lnTo>
                    <a:lnTo>
                      <a:pt x="234" y="2416"/>
                    </a:lnTo>
                    <a:lnTo>
                      <a:pt x="238" y="2418"/>
                    </a:lnTo>
                    <a:lnTo>
                      <a:pt x="243" y="2420"/>
                    </a:lnTo>
                    <a:lnTo>
                      <a:pt x="247" y="2422"/>
                    </a:lnTo>
                    <a:lnTo>
                      <a:pt x="253" y="2423"/>
                    </a:lnTo>
                    <a:lnTo>
                      <a:pt x="258" y="2425"/>
                    </a:lnTo>
                    <a:lnTo>
                      <a:pt x="264" y="2427"/>
                    </a:lnTo>
                    <a:lnTo>
                      <a:pt x="268" y="2429"/>
                    </a:lnTo>
                    <a:lnTo>
                      <a:pt x="274" y="2429"/>
                    </a:lnTo>
                    <a:lnTo>
                      <a:pt x="279" y="2431"/>
                    </a:lnTo>
                    <a:lnTo>
                      <a:pt x="285" y="2433"/>
                    </a:lnTo>
                    <a:lnTo>
                      <a:pt x="289" y="2433"/>
                    </a:lnTo>
                    <a:lnTo>
                      <a:pt x="295" y="2435"/>
                    </a:lnTo>
                    <a:lnTo>
                      <a:pt x="298" y="2435"/>
                    </a:lnTo>
                    <a:lnTo>
                      <a:pt x="304" y="2437"/>
                    </a:lnTo>
                    <a:lnTo>
                      <a:pt x="308" y="2437"/>
                    </a:lnTo>
                    <a:lnTo>
                      <a:pt x="314" y="2439"/>
                    </a:lnTo>
                    <a:lnTo>
                      <a:pt x="317" y="2439"/>
                    </a:lnTo>
                    <a:lnTo>
                      <a:pt x="323" y="2439"/>
                    </a:lnTo>
                    <a:lnTo>
                      <a:pt x="333" y="2441"/>
                    </a:lnTo>
                    <a:lnTo>
                      <a:pt x="340" y="2441"/>
                    </a:lnTo>
                    <a:lnTo>
                      <a:pt x="348" y="2442"/>
                    </a:lnTo>
                    <a:lnTo>
                      <a:pt x="355" y="2442"/>
                    </a:lnTo>
                    <a:lnTo>
                      <a:pt x="363" y="2442"/>
                    </a:lnTo>
                    <a:lnTo>
                      <a:pt x="369" y="2442"/>
                    </a:lnTo>
                    <a:lnTo>
                      <a:pt x="374" y="2442"/>
                    </a:lnTo>
                    <a:lnTo>
                      <a:pt x="378" y="2444"/>
                    </a:lnTo>
                    <a:lnTo>
                      <a:pt x="386" y="2444"/>
                    </a:lnTo>
                    <a:lnTo>
                      <a:pt x="388" y="2444"/>
                    </a:lnTo>
                    <a:lnTo>
                      <a:pt x="374" y="2380"/>
                    </a:lnTo>
                    <a:lnTo>
                      <a:pt x="374" y="2380"/>
                    </a:lnTo>
                    <a:lnTo>
                      <a:pt x="369" y="2380"/>
                    </a:lnTo>
                    <a:lnTo>
                      <a:pt x="361" y="2378"/>
                    </a:lnTo>
                    <a:lnTo>
                      <a:pt x="354" y="2376"/>
                    </a:lnTo>
                    <a:lnTo>
                      <a:pt x="348" y="2374"/>
                    </a:lnTo>
                    <a:lnTo>
                      <a:pt x="342" y="2374"/>
                    </a:lnTo>
                    <a:lnTo>
                      <a:pt x="336" y="2374"/>
                    </a:lnTo>
                    <a:lnTo>
                      <a:pt x="331" y="2372"/>
                    </a:lnTo>
                    <a:lnTo>
                      <a:pt x="323" y="2370"/>
                    </a:lnTo>
                    <a:lnTo>
                      <a:pt x="317" y="2370"/>
                    </a:lnTo>
                    <a:lnTo>
                      <a:pt x="310" y="2368"/>
                    </a:lnTo>
                    <a:lnTo>
                      <a:pt x="304" y="2366"/>
                    </a:lnTo>
                    <a:lnTo>
                      <a:pt x="297" y="2365"/>
                    </a:lnTo>
                    <a:lnTo>
                      <a:pt x="289" y="2363"/>
                    </a:lnTo>
                    <a:lnTo>
                      <a:pt x="283" y="2361"/>
                    </a:lnTo>
                    <a:lnTo>
                      <a:pt x="278" y="2359"/>
                    </a:lnTo>
                    <a:lnTo>
                      <a:pt x="270" y="2355"/>
                    </a:lnTo>
                    <a:lnTo>
                      <a:pt x="264" y="2351"/>
                    </a:lnTo>
                    <a:lnTo>
                      <a:pt x="257" y="2349"/>
                    </a:lnTo>
                    <a:lnTo>
                      <a:pt x="251" y="2347"/>
                    </a:lnTo>
                    <a:lnTo>
                      <a:pt x="245" y="2344"/>
                    </a:lnTo>
                    <a:lnTo>
                      <a:pt x="239" y="2340"/>
                    </a:lnTo>
                    <a:lnTo>
                      <a:pt x="234" y="2336"/>
                    </a:lnTo>
                    <a:lnTo>
                      <a:pt x="230" y="2332"/>
                    </a:lnTo>
                    <a:lnTo>
                      <a:pt x="222" y="2325"/>
                    </a:lnTo>
                    <a:lnTo>
                      <a:pt x="217" y="2317"/>
                    </a:lnTo>
                    <a:lnTo>
                      <a:pt x="215" y="2311"/>
                    </a:lnTo>
                    <a:lnTo>
                      <a:pt x="213" y="2306"/>
                    </a:lnTo>
                    <a:lnTo>
                      <a:pt x="211" y="2294"/>
                    </a:lnTo>
                    <a:lnTo>
                      <a:pt x="209" y="2283"/>
                    </a:lnTo>
                    <a:lnTo>
                      <a:pt x="207" y="2266"/>
                    </a:lnTo>
                    <a:lnTo>
                      <a:pt x="205" y="2249"/>
                    </a:lnTo>
                    <a:lnTo>
                      <a:pt x="203" y="2228"/>
                    </a:lnTo>
                    <a:lnTo>
                      <a:pt x="201" y="2203"/>
                    </a:lnTo>
                    <a:lnTo>
                      <a:pt x="200" y="2176"/>
                    </a:lnTo>
                    <a:lnTo>
                      <a:pt x="198" y="2148"/>
                    </a:lnTo>
                    <a:lnTo>
                      <a:pt x="194" y="2117"/>
                    </a:lnTo>
                    <a:lnTo>
                      <a:pt x="192" y="2085"/>
                    </a:lnTo>
                    <a:lnTo>
                      <a:pt x="190" y="2051"/>
                    </a:lnTo>
                    <a:lnTo>
                      <a:pt x="188" y="2015"/>
                    </a:lnTo>
                    <a:lnTo>
                      <a:pt x="184" y="1975"/>
                    </a:lnTo>
                    <a:lnTo>
                      <a:pt x="182" y="1937"/>
                    </a:lnTo>
                    <a:lnTo>
                      <a:pt x="179" y="1893"/>
                    </a:lnTo>
                    <a:lnTo>
                      <a:pt x="177" y="1851"/>
                    </a:lnTo>
                    <a:lnTo>
                      <a:pt x="173" y="1806"/>
                    </a:lnTo>
                    <a:lnTo>
                      <a:pt x="171" y="1760"/>
                    </a:lnTo>
                    <a:lnTo>
                      <a:pt x="167" y="1713"/>
                    </a:lnTo>
                    <a:lnTo>
                      <a:pt x="165" y="1665"/>
                    </a:lnTo>
                    <a:lnTo>
                      <a:pt x="162" y="1616"/>
                    </a:lnTo>
                    <a:lnTo>
                      <a:pt x="160" y="1566"/>
                    </a:lnTo>
                    <a:lnTo>
                      <a:pt x="156" y="1515"/>
                    </a:lnTo>
                    <a:lnTo>
                      <a:pt x="154" y="1465"/>
                    </a:lnTo>
                    <a:lnTo>
                      <a:pt x="150" y="1412"/>
                    </a:lnTo>
                    <a:lnTo>
                      <a:pt x="148" y="1361"/>
                    </a:lnTo>
                    <a:lnTo>
                      <a:pt x="144" y="1308"/>
                    </a:lnTo>
                    <a:lnTo>
                      <a:pt x="141" y="1254"/>
                    </a:lnTo>
                    <a:lnTo>
                      <a:pt x="139" y="1201"/>
                    </a:lnTo>
                    <a:lnTo>
                      <a:pt x="137" y="1148"/>
                    </a:lnTo>
                    <a:lnTo>
                      <a:pt x="133" y="1095"/>
                    </a:lnTo>
                    <a:lnTo>
                      <a:pt x="129" y="1042"/>
                    </a:lnTo>
                    <a:lnTo>
                      <a:pt x="125" y="988"/>
                    </a:lnTo>
                    <a:lnTo>
                      <a:pt x="124" y="937"/>
                    </a:lnTo>
                    <a:lnTo>
                      <a:pt x="120" y="884"/>
                    </a:lnTo>
                    <a:lnTo>
                      <a:pt x="118" y="832"/>
                    </a:lnTo>
                    <a:lnTo>
                      <a:pt x="114" y="781"/>
                    </a:lnTo>
                    <a:lnTo>
                      <a:pt x="112" y="732"/>
                    </a:lnTo>
                    <a:lnTo>
                      <a:pt x="110" y="682"/>
                    </a:lnTo>
                    <a:lnTo>
                      <a:pt x="106" y="633"/>
                    </a:lnTo>
                    <a:lnTo>
                      <a:pt x="105" y="585"/>
                    </a:lnTo>
                    <a:lnTo>
                      <a:pt x="103" y="540"/>
                    </a:lnTo>
                    <a:lnTo>
                      <a:pt x="99" y="494"/>
                    </a:lnTo>
                    <a:lnTo>
                      <a:pt x="97" y="452"/>
                    </a:lnTo>
                    <a:lnTo>
                      <a:pt x="95" y="410"/>
                    </a:lnTo>
                    <a:lnTo>
                      <a:pt x="93" y="371"/>
                    </a:lnTo>
                    <a:lnTo>
                      <a:pt x="91" y="331"/>
                    </a:lnTo>
                    <a:lnTo>
                      <a:pt x="89" y="295"/>
                    </a:lnTo>
                    <a:lnTo>
                      <a:pt x="87" y="258"/>
                    </a:lnTo>
                    <a:lnTo>
                      <a:pt x="86" y="226"/>
                    </a:lnTo>
                    <a:lnTo>
                      <a:pt x="84" y="194"/>
                    </a:lnTo>
                    <a:lnTo>
                      <a:pt x="82" y="165"/>
                    </a:lnTo>
                    <a:lnTo>
                      <a:pt x="82" y="139"/>
                    </a:lnTo>
                    <a:lnTo>
                      <a:pt x="80" y="116"/>
                    </a:lnTo>
                    <a:lnTo>
                      <a:pt x="78" y="93"/>
                    </a:lnTo>
                    <a:lnTo>
                      <a:pt x="78" y="74"/>
                    </a:lnTo>
                    <a:lnTo>
                      <a:pt x="76" y="57"/>
                    </a:lnTo>
                    <a:lnTo>
                      <a:pt x="76" y="44"/>
                    </a:lnTo>
                    <a:lnTo>
                      <a:pt x="76" y="32"/>
                    </a:lnTo>
                    <a:lnTo>
                      <a:pt x="76" y="25"/>
                    </a:lnTo>
                    <a:lnTo>
                      <a:pt x="76" y="19"/>
                    </a:lnTo>
                    <a:lnTo>
                      <a:pt x="76" y="1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1" name="Freeform 14"/>
              <p:cNvSpPr>
                <a:spLocks/>
              </p:cNvSpPr>
              <p:nvPr/>
            </p:nvSpPr>
            <p:spPr bwMode="auto">
              <a:xfrm>
                <a:off x="4513" y="1549"/>
                <a:ext cx="116" cy="1234"/>
              </a:xfrm>
              <a:custGeom>
                <a:avLst/>
                <a:gdLst/>
                <a:ahLst/>
                <a:cxnLst>
                  <a:cxn ang="0">
                    <a:pos x="167" y="14"/>
                  </a:cxn>
                  <a:cxn ang="0">
                    <a:pos x="167" y="73"/>
                  </a:cxn>
                  <a:cxn ang="0">
                    <a:pos x="171" y="175"/>
                  </a:cxn>
                  <a:cxn ang="0">
                    <a:pos x="177" y="310"/>
                  </a:cxn>
                  <a:cxn ang="0">
                    <a:pos x="183" y="478"/>
                  </a:cxn>
                  <a:cxn ang="0">
                    <a:pos x="190" y="664"/>
                  </a:cxn>
                  <a:cxn ang="0">
                    <a:pos x="198" y="869"/>
                  </a:cxn>
                  <a:cxn ang="0">
                    <a:pos x="205" y="1082"/>
                  </a:cxn>
                  <a:cxn ang="0">
                    <a:pos x="213" y="1297"/>
                  </a:cxn>
                  <a:cxn ang="0">
                    <a:pos x="219" y="1508"/>
                  </a:cxn>
                  <a:cxn ang="0">
                    <a:pos x="222" y="1711"/>
                  </a:cxn>
                  <a:cxn ang="0">
                    <a:pos x="228" y="1898"/>
                  </a:cxn>
                  <a:cxn ang="0">
                    <a:pos x="230" y="2061"/>
                  </a:cxn>
                  <a:cxn ang="0">
                    <a:pos x="232" y="2196"/>
                  </a:cxn>
                  <a:cxn ang="0">
                    <a:pos x="232" y="2295"/>
                  </a:cxn>
                  <a:cxn ang="0">
                    <a:pos x="228" y="2352"/>
                  </a:cxn>
                  <a:cxn ang="0">
                    <a:pos x="221" y="2375"/>
                  </a:cxn>
                  <a:cxn ang="0">
                    <a:pos x="202" y="2405"/>
                  </a:cxn>
                  <a:cxn ang="0">
                    <a:pos x="169" y="2432"/>
                  </a:cxn>
                  <a:cxn ang="0">
                    <a:pos x="146" y="2443"/>
                  </a:cxn>
                  <a:cxn ang="0">
                    <a:pos x="126" y="2449"/>
                  </a:cxn>
                  <a:cxn ang="0">
                    <a:pos x="107" y="2456"/>
                  </a:cxn>
                  <a:cxn ang="0">
                    <a:pos x="88" y="2460"/>
                  </a:cxn>
                  <a:cxn ang="0">
                    <a:pos x="53" y="2466"/>
                  </a:cxn>
                  <a:cxn ang="0">
                    <a:pos x="23" y="2468"/>
                  </a:cxn>
                  <a:cxn ang="0">
                    <a:pos x="2" y="2468"/>
                  </a:cxn>
                  <a:cxn ang="0">
                    <a:pos x="15" y="2405"/>
                  </a:cxn>
                  <a:cxn ang="0">
                    <a:pos x="38" y="2401"/>
                  </a:cxn>
                  <a:cxn ang="0">
                    <a:pos x="63" y="2396"/>
                  </a:cxn>
                  <a:cxn ang="0">
                    <a:pos x="91" y="2388"/>
                  </a:cxn>
                  <a:cxn ang="0">
                    <a:pos x="116" y="2378"/>
                  </a:cxn>
                  <a:cxn ang="0">
                    <a:pos x="139" y="2367"/>
                  </a:cxn>
                  <a:cxn ang="0">
                    <a:pos x="162" y="2342"/>
                  </a:cxn>
                  <a:cxn ang="0">
                    <a:pos x="164" y="2306"/>
                  </a:cxn>
                  <a:cxn ang="0">
                    <a:pos x="164" y="2226"/>
                  </a:cxn>
                  <a:cxn ang="0">
                    <a:pos x="162" y="2107"/>
                  </a:cxn>
                  <a:cxn ang="0">
                    <a:pos x="158" y="1956"/>
                  </a:cxn>
                  <a:cxn ang="0">
                    <a:pos x="152" y="1778"/>
                  </a:cxn>
                  <a:cxn ang="0">
                    <a:pos x="146" y="1582"/>
                  </a:cxn>
                  <a:cxn ang="0">
                    <a:pos x="137" y="1371"/>
                  </a:cxn>
                  <a:cxn ang="0">
                    <a:pos x="129" y="1158"/>
                  </a:cxn>
                  <a:cxn ang="0">
                    <a:pos x="120" y="941"/>
                  </a:cxn>
                  <a:cxn ang="0">
                    <a:pos x="112" y="734"/>
                  </a:cxn>
                  <a:cxn ang="0">
                    <a:pos x="105" y="540"/>
                  </a:cxn>
                  <a:cxn ang="0">
                    <a:pos x="97" y="367"/>
                  </a:cxn>
                  <a:cxn ang="0">
                    <a:pos x="91" y="221"/>
                  </a:cxn>
                  <a:cxn ang="0">
                    <a:pos x="86" y="109"/>
                  </a:cxn>
                  <a:cxn ang="0">
                    <a:pos x="82" y="37"/>
                  </a:cxn>
                  <a:cxn ang="0">
                    <a:pos x="82" y="12"/>
                  </a:cxn>
                </a:cxnLst>
                <a:rect l="0" t="0" r="r" b="b"/>
                <a:pathLst>
                  <a:path w="232" h="2470">
                    <a:moveTo>
                      <a:pt x="167" y="0"/>
                    </a:moveTo>
                    <a:lnTo>
                      <a:pt x="167" y="0"/>
                    </a:lnTo>
                    <a:lnTo>
                      <a:pt x="167" y="6"/>
                    </a:lnTo>
                    <a:lnTo>
                      <a:pt x="167" y="14"/>
                    </a:lnTo>
                    <a:lnTo>
                      <a:pt x="167" y="23"/>
                    </a:lnTo>
                    <a:lnTo>
                      <a:pt x="167" y="37"/>
                    </a:lnTo>
                    <a:lnTo>
                      <a:pt x="167" y="56"/>
                    </a:lnTo>
                    <a:lnTo>
                      <a:pt x="167" y="73"/>
                    </a:lnTo>
                    <a:lnTo>
                      <a:pt x="169" y="96"/>
                    </a:lnTo>
                    <a:lnTo>
                      <a:pt x="169" y="120"/>
                    </a:lnTo>
                    <a:lnTo>
                      <a:pt x="171" y="145"/>
                    </a:lnTo>
                    <a:lnTo>
                      <a:pt x="171" y="175"/>
                    </a:lnTo>
                    <a:lnTo>
                      <a:pt x="173" y="206"/>
                    </a:lnTo>
                    <a:lnTo>
                      <a:pt x="175" y="240"/>
                    </a:lnTo>
                    <a:lnTo>
                      <a:pt x="177" y="274"/>
                    </a:lnTo>
                    <a:lnTo>
                      <a:pt x="177" y="310"/>
                    </a:lnTo>
                    <a:lnTo>
                      <a:pt x="181" y="352"/>
                    </a:lnTo>
                    <a:lnTo>
                      <a:pt x="181" y="390"/>
                    </a:lnTo>
                    <a:lnTo>
                      <a:pt x="183" y="434"/>
                    </a:lnTo>
                    <a:lnTo>
                      <a:pt x="183" y="478"/>
                    </a:lnTo>
                    <a:lnTo>
                      <a:pt x="184" y="523"/>
                    </a:lnTo>
                    <a:lnTo>
                      <a:pt x="186" y="569"/>
                    </a:lnTo>
                    <a:lnTo>
                      <a:pt x="188" y="616"/>
                    </a:lnTo>
                    <a:lnTo>
                      <a:pt x="190" y="664"/>
                    </a:lnTo>
                    <a:lnTo>
                      <a:pt x="192" y="715"/>
                    </a:lnTo>
                    <a:lnTo>
                      <a:pt x="194" y="765"/>
                    </a:lnTo>
                    <a:lnTo>
                      <a:pt x="196" y="818"/>
                    </a:lnTo>
                    <a:lnTo>
                      <a:pt x="198" y="869"/>
                    </a:lnTo>
                    <a:lnTo>
                      <a:pt x="200" y="922"/>
                    </a:lnTo>
                    <a:lnTo>
                      <a:pt x="202" y="974"/>
                    </a:lnTo>
                    <a:lnTo>
                      <a:pt x="203" y="1029"/>
                    </a:lnTo>
                    <a:lnTo>
                      <a:pt x="205" y="1082"/>
                    </a:lnTo>
                    <a:lnTo>
                      <a:pt x="207" y="1137"/>
                    </a:lnTo>
                    <a:lnTo>
                      <a:pt x="209" y="1190"/>
                    </a:lnTo>
                    <a:lnTo>
                      <a:pt x="211" y="1244"/>
                    </a:lnTo>
                    <a:lnTo>
                      <a:pt x="213" y="1297"/>
                    </a:lnTo>
                    <a:lnTo>
                      <a:pt x="213" y="1350"/>
                    </a:lnTo>
                    <a:lnTo>
                      <a:pt x="215" y="1403"/>
                    </a:lnTo>
                    <a:lnTo>
                      <a:pt x="217" y="1457"/>
                    </a:lnTo>
                    <a:lnTo>
                      <a:pt x="219" y="1508"/>
                    </a:lnTo>
                    <a:lnTo>
                      <a:pt x="221" y="1561"/>
                    </a:lnTo>
                    <a:lnTo>
                      <a:pt x="221" y="1611"/>
                    </a:lnTo>
                    <a:lnTo>
                      <a:pt x="222" y="1662"/>
                    </a:lnTo>
                    <a:lnTo>
                      <a:pt x="222" y="1711"/>
                    </a:lnTo>
                    <a:lnTo>
                      <a:pt x="224" y="1759"/>
                    </a:lnTo>
                    <a:lnTo>
                      <a:pt x="226" y="1806"/>
                    </a:lnTo>
                    <a:lnTo>
                      <a:pt x="226" y="1854"/>
                    </a:lnTo>
                    <a:lnTo>
                      <a:pt x="228" y="1898"/>
                    </a:lnTo>
                    <a:lnTo>
                      <a:pt x="230" y="1941"/>
                    </a:lnTo>
                    <a:lnTo>
                      <a:pt x="230" y="1983"/>
                    </a:lnTo>
                    <a:lnTo>
                      <a:pt x="230" y="2023"/>
                    </a:lnTo>
                    <a:lnTo>
                      <a:pt x="230" y="2061"/>
                    </a:lnTo>
                    <a:lnTo>
                      <a:pt x="232" y="2097"/>
                    </a:lnTo>
                    <a:lnTo>
                      <a:pt x="232" y="2131"/>
                    </a:lnTo>
                    <a:lnTo>
                      <a:pt x="232" y="2166"/>
                    </a:lnTo>
                    <a:lnTo>
                      <a:pt x="232" y="2196"/>
                    </a:lnTo>
                    <a:lnTo>
                      <a:pt x="232" y="2224"/>
                    </a:lnTo>
                    <a:lnTo>
                      <a:pt x="232" y="2249"/>
                    </a:lnTo>
                    <a:lnTo>
                      <a:pt x="232" y="2274"/>
                    </a:lnTo>
                    <a:lnTo>
                      <a:pt x="232" y="2295"/>
                    </a:lnTo>
                    <a:lnTo>
                      <a:pt x="232" y="2314"/>
                    </a:lnTo>
                    <a:lnTo>
                      <a:pt x="230" y="2329"/>
                    </a:lnTo>
                    <a:lnTo>
                      <a:pt x="230" y="2342"/>
                    </a:lnTo>
                    <a:lnTo>
                      <a:pt x="228" y="2352"/>
                    </a:lnTo>
                    <a:lnTo>
                      <a:pt x="228" y="2359"/>
                    </a:lnTo>
                    <a:lnTo>
                      <a:pt x="224" y="2365"/>
                    </a:lnTo>
                    <a:lnTo>
                      <a:pt x="222" y="2369"/>
                    </a:lnTo>
                    <a:lnTo>
                      <a:pt x="221" y="2375"/>
                    </a:lnTo>
                    <a:lnTo>
                      <a:pt x="219" y="2378"/>
                    </a:lnTo>
                    <a:lnTo>
                      <a:pt x="213" y="2388"/>
                    </a:lnTo>
                    <a:lnTo>
                      <a:pt x="209" y="2397"/>
                    </a:lnTo>
                    <a:lnTo>
                      <a:pt x="202" y="2405"/>
                    </a:lnTo>
                    <a:lnTo>
                      <a:pt x="196" y="2413"/>
                    </a:lnTo>
                    <a:lnTo>
                      <a:pt x="188" y="2418"/>
                    </a:lnTo>
                    <a:lnTo>
                      <a:pt x="181" y="2426"/>
                    </a:lnTo>
                    <a:lnTo>
                      <a:pt x="169" y="2432"/>
                    </a:lnTo>
                    <a:lnTo>
                      <a:pt x="162" y="2435"/>
                    </a:lnTo>
                    <a:lnTo>
                      <a:pt x="156" y="2437"/>
                    </a:lnTo>
                    <a:lnTo>
                      <a:pt x="152" y="2441"/>
                    </a:lnTo>
                    <a:lnTo>
                      <a:pt x="146" y="2443"/>
                    </a:lnTo>
                    <a:lnTo>
                      <a:pt x="143" y="2445"/>
                    </a:lnTo>
                    <a:lnTo>
                      <a:pt x="137" y="2445"/>
                    </a:lnTo>
                    <a:lnTo>
                      <a:pt x="131" y="2449"/>
                    </a:lnTo>
                    <a:lnTo>
                      <a:pt x="126" y="2449"/>
                    </a:lnTo>
                    <a:lnTo>
                      <a:pt x="122" y="2453"/>
                    </a:lnTo>
                    <a:lnTo>
                      <a:pt x="116" y="2453"/>
                    </a:lnTo>
                    <a:lnTo>
                      <a:pt x="112" y="2454"/>
                    </a:lnTo>
                    <a:lnTo>
                      <a:pt x="107" y="2456"/>
                    </a:lnTo>
                    <a:lnTo>
                      <a:pt x="103" y="2458"/>
                    </a:lnTo>
                    <a:lnTo>
                      <a:pt x="97" y="2458"/>
                    </a:lnTo>
                    <a:lnTo>
                      <a:pt x="91" y="2460"/>
                    </a:lnTo>
                    <a:lnTo>
                      <a:pt x="88" y="2460"/>
                    </a:lnTo>
                    <a:lnTo>
                      <a:pt x="82" y="2462"/>
                    </a:lnTo>
                    <a:lnTo>
                      <a:pt x="72" y="2462"/>
                    </a:lnTo>
                    <a:lnTo>
                      <a:pt x="63" y="2464"/>
                    </a:lnTo>
                    <a:lnTo>
                      <a:pt x="53" y="2466"/>
                    </a:lnTo>
                    <a:lnTo>
                      <a:pt x="46" y="2466"/>
                    </a:lnTo>
                    <a:lnTo>
                      <a:pt x="38" y="2466"/>
                    </a:lnTo>
                    <a:lnTo>
                      <a:pt x="31" y="2468"/>
                    </a:lnTo>
                    <a:lnTo>
                      <a:pt x="23" y="2468"/>
                    </a:lnTo>
                    <a:lnTo>
                      <a:pt x="17" y="2468"/>
                    </a:lnTo>
                    <a:lnTo>
                      <a:pt x="12" y="2468"/>
                    </a:lnTo>
                    <a:lnTo>
                      <a:pt x="8" y="2468"/>
                    </a:lnTo>
                    <a:lnTo>
                      <a:pt x="2" y="2468"/>
                    </a:lnTo>
                    <a:lnTo>
                      <a:pt x="0" y="2470"/>
                    </a:lnTo>
                    <a:lnTo>
                      <a:pt x="10" y="2407"/>
                    </a:lnTo>
                    <a:lnTo>
                      <a:pt x="10" y="2405"/>
                    </a:lnTo>
                    <a:lnTo>
                      <a:pt x="15" y="2405"/>
                    </a:lnTo>
                    <a:lnTo>
                      <a:pt x="21" y="2403"/>
                    </a:lnTo>
                    <a:lnTo>
                      <a:pt x="29" y="2403"/>
                    </a:lnTo>
                    <a:lnTo>
                      <a:pt x="34" y="2401"/>
                    </a:lnTo>
                    <a:lnTo>
                      <a:pt x="38" y="2401"/>
                    </a:lnTo>
                    <a:lnTo>
                      <a:pt x="46" y="2399"/>
                    </a:lnTo>
                    <a:lnTo>
                      <a:pt x="51" y="2399"/>
                    </a:lnTo>
                    <a:lnTo>
                      <a:pt x="57" y="2397"/>
                    </a:lnTo>
                    <a:lnTo>
                      <a:pt x="63" y="2396"/>
                    </a:lnTo>
                    <a:lnTo>
                      <a:pt x="70" y="2394"/>
                    </a:lnTo>
                    <a:lnTo>
                      <a:pt x="78" y="2394"/>
                    </a:lnTo>
                    <a:lnTo>
                      <a:pt x="84" y="2390"/>
                    </a:lnTo>
                    <a:lnTo>
                      <a:pt x="91" y="2388"/>
                    </a:lnTo>
                    <a:lnTo>
                      <a:pt x="97" y="2386"/>
                    </a:lnTo>
                    <a:lnTo>
                      <a:pt x="105" y="2384"/>
                    </a:lnTo>
                    <a:lnTo>
                      <a:pt x="110" y="2380"/>
                    </a:lnTo>
                    <a:lnTo>
                      <a:pt x="116" y="2378"/>
                    </a:lnTo>
                    <a:lnTo>
                      <a:pt x="122" y="2377"/>
                    </a:lnTo>
                    <a:lnTo>
                      <a:pt x="129" y="2373"/>
                    </a:lnTo>
                    <a:lnTo>
                      <a:pt x="135" y="2369"/>
                    </a:lnTo>
                    <a:lnTo>
                      <a:pt x="139" y="2367"/>
                    </a:lnTo>
                    <a:lnTo>
                      <a:pt x="145" y="2363"/>
                    </a:lnTo>
                    <a:lnTo>
                      <a:pt x="148" y="2359"/>
                    </a:lnTo>
                    <a:lnTo>
                      <a:pt x="158" y="2350"/>
                    </a:lnTo>
                    <a:lnTo>
                      <a:pt x="162" y="2342"/>
                    </a:lnTo>
                    <a:lnTo>
                      <a:pt x="162" y="2337"/>
                    </a:lnTo>
                    <a:lnTo>
                      <a:pt x="164" y="2329"/>
                    </a:lnTo>
                    <a:lnTo>
                      <a:pt x="164" y="2320"/>
                    </a:lnTo>
                    <a:lnTo>
                      <a:pt x="164" y="2306"/>
                    </a:lnTo>
                    <a:lnTo>
                      <a:pt x="164" y="2289"/>
                    </a:lnTo>
                    <a:lnTo>
                      <a:pt x="164" y="2270"/>
                    </a:lnTo>
                    <a:lnTo>
                      <a:pt x="164" y="2249"/>
                    </a:lnTo>
                    <a:lnTo>
                      <a:pt x="164" y="2226"/>
                    </a:lnTo>
                    <a:lnTo>
                      <a:pt x="164" y="2200"/>
                    </a:lnTo>
                    <a:lnTo>
                      <a:pt x="162" y="2169"/>
                    </a:lnTo>
                    <a:lnTo>
                      <a:pt x="162" y="2139"/>
                    </a:lnTo>
                    <a:lnTo>
                      <a:pt x="162" y="2107"/>
                    </a:lnTo>
                    <a:lnTo>
                      <a:pt x="160" y="2071"/>
                    </a:lnTo>
                    <a:lnTo>
                      <a:pt x="160" y="2034"/>
                    </a:lnTo>
                    <a:lnTo>
                      <a:pt x="158" y="1994"/>
                    </a:lnTo>
                    <a:lnTo>
                      <a:pt x="158" y="1956"/>
                    </a:lnTo>
                    <a:lnTo>
                      <a:pt x="156" y="1913"/>
                    </a:lnTo>
                    <a:lnTo>
                      <a:pt x="154" y="1869"/>
                    </a:lnTo>
                    <a:lnTo>
                      <a:pt x="152" y="1825"/>
                    </a:lnTo>
                    <a:lnTo>
                      <a:pt x="152" y="1778"/>
                    </a:lnTo>
                    <a:lnTo>
                      <a:pt x="150" y="1730"/>
                    </a:lnTo>
                    <a:lnTo>
                      <a:pt x="148" y="1681"/>
                    </a:lnTo>
                    <a:lnTo>
                      <a:pt x="146" y="1631"/>
                    </a:lnTo>
                    <a:lnTo>
                      <a:pt x="146" y="1582"/>
                    </a:lnTo>
                    <a:lnTo>
                      <a:pt x="143" y="1529"/>
                    </a:lnTo>
                    <a:lnTo>
                      <a:pt x="141" y="1477"/>
                    </a:lnTo>
                    <a:lnTo>
                      <a:pt x="139" y="1424"/>
                    </a:lnTo>
                    <a:lnTo>
                      <a:pt x="137" y="1371"/>
                    </a:lnTo>
                    <a:lnTo>
                      <a:pt x="135" y="1318"/>
                    </a:lnTo>
                    <a:lnTo>
                      <a:pt x="133" y="1265"/>
                    </a:lnTo>
                    <a:lnTo>
                      <a:pt x="131" y="1211"/>
                    </a:lnTo>
                    <a:lnTo>
                      <a:pt x="129" y="1158"/>
                    </a:lnTo>
                    <a:lnTo>
                      <a:pt x="127" y="1103"/>
                    </a:lnTo>
                    <a:lnTo>
                      <a:pt x="126" y="1050"/>
                    </a:lnTo>
                    <a:lnTo>
                      <a:pt x="122" y="995"/>
                    </a:lnTo>
                    <a:lnTo>
                      <a:pt x="120" y="941"/>
                    </a:lnTo>
                    <a:lnTo>
                      <a:pt x="118" y="888"/>
                    </a:lnTo>
                    <a:lnTo>
                      <a:pt x="116" y="837"/>
                    </a:lnTo>
                    <a:lnTo>
                      <a:pt x="114" y="786"/>
                    </a:lnTo>
                    <a:lnTo>
                      <a:pt x="112" y="734"/>
                    </a:lnTo>
                    <a:lnTo>
                      <a:pt x="110" y="685"/>
                    </a:lnTo>
                    <a:lnTo>
                      <a:pt x="108" y="635"/>
                    </a:lnTo>
                    <a:lnTo>
                      <a:pt x="107" y="586"/>
                    </a:lnTo>
                    <a:lnTo>
                      <a:pt x="105" y="540"/>
                    </a:lnTo>
                    <a:lnTo>
                      <a:pt x="103" y="495"/>
                    </a:lnTo>
                    <a:lnTo>
                      <a:pt x="101" y="451"/>
                    </a:lnTo>
                    <a:lnTo>
                      <a:pt x="99" y="409"/>
                    </a:lnTo>
                    <a:lnTo>
                      <a:pt x="97" y="367"/>
                    </a:lnTo>
                    <a:lnTo>
                      <a:pt x="95" y="327"/>
                    </a:lnTo>
                    <a:lnTo>
                      <a:pt x="93" y="289"/>
                    </a:lnTo>
                    <a:lnTo>
                      <a:pt x="91" y="255"/>
                    </a:lnTo>
                    <a:lnTo>
                      <a:pt x="91" y="221"/>
                    </a:lnTo>
                    <a:lnTo>
                      <a:pt x="89" y="189"/>
                    </a:lnTo>
                    <a:lnTo>
                      <a:pt x="88" y="160"/>
                    </a:lnTo>
                    <a:lnTo>
                      <a:pt x="86" y="134"/>
                    </a:lnTo>
                    <a:lnTo>
                      <a:pt x="86" y="109"/>
                    </a:lnTo>
                    <a:lnTo>
                      <a:pt x="84" y="86"/>
                    </a:lnTo>
                    <a:lnTo>
                      <a:pt x="84" y="67"/>
                    </a:lnTo>
                    <a:lnTo>
                      <a:pt x="82" y="50"/>
                    </a:lnTo>
                    <a:lnTo>
                      <a:pt x="82" y="37"/>
                    </a:lnTo>
                    <a:lnTo>
                      <a:pt x="82" y="25"/>
                    </a:lnTo>
                    <a:lnTo>
                      <a:pt x="82" y="18"/>
                    </a:lnTo>
                    <a:lnTo>
                      <a:pt x="82" y="12"/>
                    </a:lnTo>
                    <a:lnTo>
                      <a:pt x="82" y="12"/>
                    </a:lnTo>
                    <a:lnTo>
                      <a:pt x="167" y="0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2" name="Freeform 15"/>
              <p:cNvSpPr>
                <a:spLocks/>
              </p:cNvSpPr>
              <p:nvPr/>
            </p:nvSpPr>
            <p:spPr bwMode="auto">
              <a:xfrm>
                <a:off x="4215" y="1549"/>
                <a:ext cx="382" cy="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64" y="0"/>
                  </a:cxn>
                  <a:cxn ang="0">
                    <a:pos x="743" y="69"/>
                  </a:cxn>
                  <a:cxn ang="0">
                    <a:pos x="31" y="8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64" h="88">
                    <a:moveTo>
                      <a:pt x="0" y="0"/>
                    </a:moveTo>
                    <a:lnTo>
                      <a:pt x="764" y="0"/>
                    </a:lnTo>
                    <a:lnTo>
                      <a:pt x="743" y="69"/>
                    </a:lnTo>
                    <a:lnTo>
                      <a:pt x="31" y="8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3" name="Freeform 16"/>
              <p:cNvSpPr>
                <a:spLocks/>
              </p:cNvSpPr>
              <p:nvPr/>
            </p:nvSpPr>
            <p:spPr bwMode="auto">
              <a:xfrm>
                <a:off x="4211" y="1352"/>
                <a:ext cx="378" cy="215"/>
              </a:xfrm>
              <a:custGeom>
                <a:avLst/>
                <a:gdLst/>
                <a:ahLst/>
                <a:cxnLst>
                  <a:cxn ang="0">
                    <a:pos x="9" y="344"/>
                  </a:cxn>
                  <a:cxn ang="0">
                    <a:pos x="32" y="253"/>
                  </a:cxn>
                  <a:cxn ang="0">
                    <a:pos x="66" y="177"/>
                  </a:cxn>
                  <a:cxn ang="0">
                    <a:pos x="108" y="118"/>
                  </a:cxn>
                  <a:cxn ang="0">
                    <a:pos x="154" y="72"/>
                  </a:cxn>
                  <a:cxn ang="0">
                    <a:pos x="207" y="38"/>
                  </a:cxn>
                  <a:cxn ang="0">
                    <a:pos x="264" y="17"/>
                  </a:cxn>
                  <a:cxn ang="0">
                    <a:pos x="323" y="6"/>
                  </a:cxn>
                  <a:cxn ang="0">
                    <a:pos x="382" y="0"/>
                  </a:cxn>
                  <a:cxn ang="0">
                    <a:pos x="441" y="6"/>
                  </a:cxn>
                  <a:cxn ang="0">
                    <a:pos x="496" y="15"/>
                  </a:cxn>
                  <a:cxn ang="0">
                    <a:pos x="549" y="30"/>
                  </a:cxn>
                  <a:cxn ang="0">
                    <a:pos x="595" y="49"/>
                  </a:cxn>
                  <a:cxn ang="0">
                    <a:pos x="635" y="72"/>
                  </a:cxn>
                  <a:cxn ang="0">
                    <a:pos x="667" y="95"/>
                  </a:cxn>
                  <a:cxn ang="0">
                    <a:pos x="688" y="118"/>
                  </a:cxn>
                  <a:cxn ang="0">
                    <a:pos x="701" y="141"/>
                  </a:cxn>
                  <a:cxn ang="0">
                    <a:pos x="712" y="165"/>
                  </a:cxn>
                  <a:cxn ang="0">
                    <a:pos x="722" y="188"/>
                  </a:cxn>
                  <a:cxn ang="0">
                    <a:pos x="730" y="215"/>
                  </a:cxn>
                  <a:cxn ang="0">
                    <a:pos x="735" y="240"/>
                  </a:cxn>
                  <a:cxn ang="0">
                    <a:pos x="741" y="266"/>
                  </a:cxn>
                  <a:cxn ang="0">
                    <a:pos x="745" y="291"/>
                  </a:cxn>
                  <a:cxn ang="0">
                    <a:pos x="749" y="316"/>
                  </a:cxn>
                  <a:cxn ang="0">
                    <a:pos x="750" y="338"/>
                  </a:cxn>
                  <a:cxn ang="0">
                    <a:pos x="752" y="359"/>
                  </a:cxn>
                  <a:cxn ang="0">
                    <a:pos x="754" y="390"/>
                  </a:cxn>
                  <a:cxn ang="0">
                    <a:pos x="756" y="416"/>
                  </a:cxn>
                  <a:cxn ang="0">
                    <a:pos x="686" y="416"/>
                  </a:cxn>
                  <a:cxn ang="0">
                    <a:pos x="686" y="405"/>
                  </a:cxn>
                  <a:cxn ang="0">
                    <a:pos x="686" y="373"/>
                  </a:cxn>
                  <a:cxn ang="0">
                    <a:pos x="686" y="350"/>
                  </a:cxn>
                  <a:cxn ang="0">
                    <a:pos x="682" y="327"/>
                  </a:cxn>
                  <a:cxn ang="0">
                    <a:pos x="678" y="300"/>
                  </a:cxn>
                  <a:cxn ang="0">
                    <a:pos x="673" y="272"/>
                  </a:cxn>
                  <a:cxn ang="0">
                    <a:pos x="663" y="243"/>
                  </a:cxn>
                  <a:cxn ang="0">
                    <a:pos x="652" y="217"/>
                  </a:cxn>
                  <a:cxn ang="0">
                    <a:pos x="636" y="186"/>
                  </a:cxn>
                  <a:cxn ang="0">
                    <a:pos x="619" y="162"/>
                  </a:cxn>
                  <a:cxn ang="0">
                    <a:pos x="597" y="137"/>
                  </a:cxn>
                  <a:cxn ang="0">
                    <a:pos x="570" y="116"/>
                  </a:cxn>
                  <a:cxn ang="0">
                    <a:pos x="538" y="99"/>
                  </a:cxn>
                  <a:cxn ang="0">
                    <a:pos x="501" y="87"/>
                  </a:cxn>
                  <a:cxn ang="0">
                    <a:pos x="462" y="78"/>
                  </a:cxn>
                  <a:cxn ang="0">
                    <a:pos x="424" y="74"/>
                  </a:cxn>
                  <a:cxn ang="0">
                    <a:pos x="384" y="74"/>
                  </a:cxn>
                  <a:cxn ang="0">
                    <a:pos x="348" y="80"/>
                  </a:cxn>
                  <a:cxn ang="0">
                    <a:pos x="311" y="89"/>
                  </a:cxn>
                  <a:cxn ang="0">
                    <a:pos x="277" y="105"/>
                  </a:cxn>
                  <a:cxn ang="0">
                    <a:pos x="243" y="122"/>
                  </a:cxn>
                  <a:cxn ang="0">
                    <a:pos x="214" y="143"/>
                  </a:cxn>
                  <a:cxn ang="0">
                    <a:pos x="186" y="167"/>
                  </a:cxn>
                  <a:cxn ang="0">
                    <a:pos x="159" y="196"/>
                  </a:cxn>
                  <a:cxn ang="0">
                    <a:pos x="138" y="228"/>
                  </a:cxn>
                  <a:cxn ang="0">
                    <a:pos x="119" y="262"/>
                  </a:cxn>
                  <a:cxn ang="0">
                    <a:pos x="104" y="300"/>
                  </a:cxn>
                  <a:cxn ang="0">
                    <a:pos x="93" y="340"/>
                  </a:cxn>
                  <a:cxn ang="0">
                    <a:pos x="87" y="384"/>
                  </a:cxn>
                  <a:cxn ang="0">
                    <a:pos x="85" y="430"/>
                  </a:cxn>
                </a:cxnLst>
                <a:rect l="0" t="0" r="r" b="b"/>
                <a:pathLst>
                  <a:path w="756" h="430">
                    <a:moveTo>
                      <a:pt x="0" y="424"/>
                    </a:moveTo>
                    <a:lnTo>
                      <a:pt x="2" y="395"/>
                    </a:lnTo>
                    <a:lnTo>
                      <a:pt x="5" y="369"/>
                    </a:lnTo>
                    <a:lnTo>
                      <a:pt x="9" y="344"/>
                    </a:lnTo>
                    <a:lnTo>
                      <a:pt x="15" y="319"/>
                    </a:lnTo>
                    <a:lnTo>
                      <a:pt x="21" y="297"/>
                    </a:lnTo>
                    <a:lnTo>
                      <a:pt x="26" y="274"/>
                    </a:lnTo>
                    <a:lnTo>
                      <a:pt x="32" y="253"/>
                    </a:lnTo>
                    <a:lnTo>
                      <a:pt x="42" y="234"/>
                    </a:lnTo>
                    <a:lnTo>
                      <a:pt x="47" y="213"/>
                    </a:lnTo>
                    <a:lnTo>
                      <a:pt x="57" y="196"/>
                    </a:lnTo>
                    <a:lnTo>
                      <a:pt x="66" y="177"/>
                    </a:lnTo>
                    <a:lnTo>
                      <a:pt x="76" y="162"/>
                    </a:lnTo>
                    <a:lnTo>
                      <a:pt x="85" y="146"/>
                    </a:lnTo>
                    <a:lnTo>
                      <a:pt x="97" y="131"/>
                    </a:lnTo>
                    <a:lnTo>
                      <a:pt x="108" y="118"/>
                    </a:lnTo>
                    <a:lnTo>
                      <a:pt x="119" y="106"/>
                    </a:lnTo>
                    <a:lnTo>
                      <a:pt x="131" y="93"/>
                    </a:lnTo>
                    <a:lnTo>
                      <a:pt x="142" y="84"/>
                    </a:lnTo>
                    <a:lnTo>
                      <a:pt x="154" y="72"/>
                    </a:lnTo>
                    <a:lnTo>
                      <a:pt x="167" y="63"/>
                    </a:lnTo>
                    <a:lnTo>
                      <a:pt x="180" y="53"/>
                    </a:lnTo>
                    <a:lnTo>
                      <a:pt x="194" y="46"/>
                    </a:lnTo>
                    <a:lnTo>
                      <a:pt x="207" y="38"/>
                    </a:lnTo>
                    <a:lnTo>
                      <a:pt x="222" y="32"/>
                    </a:lnTo>
                    <a:lnTo>
                      <a:pt x="235" y="27"/>
                    </a:lnTo>
                    <a:lnTo>
                      <a:pt x="249" y="21"/>
                    </a:lnTo>
                    <a:lnTo>
                      <a:pt x="264" y="17"/>
                    </a:lnTo>
                    <a:lnTo>
                      <a:pt x="279" y="13"/>
                    </a:lnTo>
                    <a:lnTo>
                      <a:pt x="294" y="10"/>
                    </a:lnTo>
                    <a:lnTo>
                      <a:pt x="308" y="8"/>
                    </a:lnTo>
                    <a:lnTo>
                      <a:pt x="323" y="6"/>
                    </a:lnTo>
                    <a:lnTo>
                      <a:pt x="338" y="4"/>
                    </a:lnTo>
                    <a:lnTo>
                      <a:pt x="353" y="2"/>
                    </a:lnTo>
                    <a:lnTo>
                      <a:pt x="368" y="2"/>
                    </a:lnTo>
                    <a:lnTo>
                      <a:pt x="382" y="0"/>
                    </a:lnTo>
                    <a:lnTo>
                      <a:pt x="397" y="2"/>
                    </a:lnTo>
                    <a:lnTo>
                      <a:pt x="412" y="2"/>
                    </a:lnTo>
                    <a:lnTo>
                      <a:pt x="425" y="4"/>
                    </a:lnTo>
                    <a:lnTo>
                      <a:pt x="441" y="6"/>
                    </a:lnTo>
                    <a:lnTo>
                      <a:pt x="456" y="8"/>
                    </a:lnTo>
                    <a:lnTo>
                      <a:pt x="469" y="10"/>
                    </a:lnTo>
                    <a:lnTo>
                      <a:pt x="482" y="11"/>
                    </a:lnTo>
                    <a:lnTo>
                      <a:pt x="496" y="15"/>
                    </a:lnTo>
                    <a:lnTo>
                      <a:pt x="511" y="19"/>
                    </a:lnTo>
                    <a:lnTo>
                      <a:pt x="522" y="21"/>
                    </a:lnTo>
                    <a:lnTo>
                      <a:pt x="536" y="27"/>
                    </a:lnTo>
                    <a:lnTo>
                      <a:pt x="549" y="30"/>
                    </a:lnTo>
                    <a:lnTo>
                      <a:pt x="562" y="36"/>
                    </a:lnTo>
                    <a:lnTo>
                      <a:pt x="574" y="40"/>
                    </a:lnTo>
                    <a:lnTo>
                      <a:pt x="585" y="44"/>
                    </a:lnTo>
                    <a:lnTo>
                      <a:pt x="595" y="49"/>
                    </a:lnTo>
                    <a:lnTo>
                      <a:pt x="606" y="55"/>
                    </a:lnTo>
                    <a:lnTo>
                      <a:pt x="616" y="61"/>
                    </a:lnTo>
                    <a:lnTo>
                      <a:pt x="627" y="65"/>
                    </a:lnTo>
                    <a:lnTo>
                      <a:pt x="635" y="72"/>
                    </a:lnTo>
                    <a:lnTo>
                      <a:pt x="644" y="78"/>
                    </a:lnTo>
                    <a:lnTo>
                      <a:pt x="654" y="84"/>
                    </a:lnTo>
                    <a:lnTo>
                      <a:pt x="661" y="89"/>
                    </a:lnTo>
                    <a:lnTo>
                      <a:pt x="667" y="95"/>
                    </a:lnTo>
                    <a:lnTo>
                      <a:pt x="674" y="101"/>
                    </a:lnTo>
                    <a:lnTo>
                      <a:pt x="678" y="106"/>
                    </a:lnTo>
                    <a:lnTo>
                      <a:pt x="684" y="112"/>
                    </a:lnTo>
                    <a:lnTo>
                      <a:pt x="688" y="118"/>
                    </a:lnTo>
                    <a:lnTo>
                      <a:pt x="693" y="125"/>
                    </a:lnTo>
                    <a:lnTo>
                      <a:pt x="695" y="129"/>
                    </a:lnTo>
                    <a:lnTo>
                      <a:pt x="697" y="135"/>
                    </a:lnTo>
                    <a:lnTo>
                      <a:pt x="701" y="141"/>
                    </a:lnTo>
                    <a:lnTo>
                      <a:pt x="705" y="148"/>
                    </a:lnTo>
                    <a:lnTo>
                      <a:pt x="707" y="152"/>
                    </a:lnTo>
                    <a:lnTo>
                      <a:pt x="709" y="160"/>
                    </a:lnTo>
                    <a:lnTo>
                      <a:pt x="712" y="165"/>
                    </a:lnTo>
                    <a:lnTo>
                      <a:pt x="716" y="171"/>
                    </a:lnTo>
                    <a:lnTo>
                      <a:pt x="718" y="177"/>
                    </a:lnTo>
                    <a:lnTo>
                      <a:pt x="720" y="182"/>
                    </a:lnTo>
                    <a:lnTo>
                      <a:pt x="722" y="188"/>
                    </a:lnTo>
                    <a:lnTo>
                      <a:pt x="724" y="196"/>
                    </a:lnTo>
                    <a:lnTo>
                      <a:pt x="726" y="202"/>
                    </a:lnTo>
                    <a:lnTo>
                      <a:pt x="728" y="209"/>
                    </a:lnTo>
                    <a:lnTo>
                      <a:pt x="730" y="215"/>
                    </a:lnTo>
                    <a:lnTo>
                      <a:pt x="731" y="222"/>
                    </a:lnTo>
                    <a:lnTo>
                      <a:pt x="733" y="228"/>
                    </a:lnTo>
                    <a:lnTo>
                      <a:pt x="735" y="234"/>
                    </a:lnTo>
                    <a:lnTo>
                      <a:pt x="735" y="240"/>
                    </a:lnTo>
                    <a:lnTo>
                      <a:pt x="737" y="247"/>
                    </a:lnTo>
                    <a:lnTo>
                      <a:pt x="739" y="253"/>
                    </a:lnTo>
                    <a:lnTo>
                      <a:pt x="741" y="260"/>
                    </a:lnTo>
                    <a:lnTo>
                      <a:pt x="741" y="266"/>
                    </a:lnTo>
                    <a:lnTo>
                      <a:pt x="743" y="272"/>
                    </a:lnTo>
                    <a:lnTo>
                      <a:pt x="743" y="278"/>
                    </a:lnTo>
                    <a:lnTo>
                      <a:pt x="745" y="285"/>
                    </a:lnTo>
                    <a:lnTo>
                      <a:pt x="745" y="291"/>
                    </a:lnTo>
                    <a:lnTo>
                      <a:pt x="747" y="297"/>
                    </a:lnTo>
                    <a:lnTo>
                      <a:pt x="747" y="302"/>
                    </a:lnTo>
                    <a:lnTo>
                      <a:pt x="749" y="310"/>
                    </a:lnTo>
                    <a:lnTo>
                      <a:pt x="749" y="316"/>
                    </a:lnTo>
                    <a:lnTo>
                      <a:pt x="750" y="321"/>
                    </a:lnTo>
                    <a:lnTo>
                      <a:pt x="750" y="327"/>
                    </a:lnTo>
                    <a:lnTo>
                      <a:pt x="750" y="333"/>
                    </a:lnTo>
                    <a:lnTo>
                      <a:pt x="750" y="338"/>
                    </a:lnTo>
                    <a:lnTo>
                      <a:pt x="752" y="344"/>
                    </a:lnTo>
                    <a:lnTo>
                      <a:pt x="752" y="348"/>
                    </a:lnTo>
                    <a:lnTo>
                      <a:pt x="752" y="354"/>
                    </a:lnTo>
                    <a:lnTo>
                      <a:pt x="752" y="359"/>
                    </a:lnTo>
                    <a:lnTo>
                      <a:pt x="754" y="363"/>
                    </a:lnTo>
                    <a:lnTo>
                      <a:pt x="754" y="373"/>
                    </a:lnTo>
                    <a:lnTo>
                      <a:pt x="754" y="382"/>
                    </a:lnTo>
                    <a:lnTo>
                      <a:pt x="754" y="390"/>
                    </a:lnTo>
                    <a:lnTo>
                      <a:pt x="756" y="399"/>
                    </a:lnTo>
                    <a:lnTo>
                      <a:pt x="756" y="405"/>
                    </a:lnTo>
                    <a:lnTo>
                      <a:pt x="756" y="411"/>
                    </a:lnTo>
                    <a:lnTo>
                      <a:pt x="756" y="416"/>
                    </a:lnTo>
                    <a:lnTo>
                      <a:pt x="756" y="422"/>
                    </a:lnTo>
                    <a:lnTo>
                      <a:pt x="756" y="428"/>
                    </a:lnTo>
                    <a:lnTo>
                      <a:pt x="756" y="430"/>
                    </a:lnTo>
                    <a:lnTo>
                      <a:pt x="686" y="416"/>
                    </a:lnTo>
                    <a:lnTo>
                      <a:pt x="686" y="414"/>
                    </a:lnTo>
                    <a:lnTo>
                      <a:pt x="686" y="414"/>
                    </a:lnTo>
                    <a:lnTo>
                      <a:pt x="686" y="409"/>
                    </a:lnTo>
                    <a:lnTo>
                      <a:pt x="686" y="405"/>
                    </a:lnTo>
                    <a:lnTo>
                      <a:pt x="686" y="397"/>
                    </a:lnTo>
                    <a:lnTo>
                      <a:pt x="686" y="392"/>
                    </a:lnTo>
                    <a:lnTo>
                      <a:pt x="686" y="382"/>
                    </a:lnTo>
                    <a:lnTo>
                      <a:pt x="686" y="373"/>
                    </a:lnTo>
                    <a:lnTo>
                      <a:pt x="686" y="367"/>
                    </a:lnTo>
                    <a:lnTo>
                      <a:pt x="686" y="361"/>
                    </a:lnTo>
                    <a:lnTo>
                      <a:pt x="686" y="355"/>
                    </a:lnTo>
                    <a:lnTo>
                      <a:pt x="686" y="350"/>
                    </a:lnTo>
                    <a:lnTo>
                      <a:pt x="684" y="344"/>
                    </a:lnTo>
                    <a:lnTo>
                      <a:pt x="684" y="338"/>
                    </a:lnTo>
                    <a:lnTo>
                      <a:pt x="682" y="333"/>
                    </a:lnTo>
                    <a:lnTo>
                      <a:pt x="682" y="327"/>
                    </a:lnTo>
                    <a:lnTo>
                      <a:pt x="680" y="319"/>
                    </a:lnTo>
                    <a:lnTo>
                      <a:pt x="680" y="314"/>
                    </a:lnTo>
                    <a:lnTo>
                      <a:pt x="678" y="306"/>
                    </a:lnTo>
                    <a:lnTo>
                      <a:pt x="678" y="300"/>
                    </a:lnTo>
                    <a:lnTo>
                      <a:pt x="676" y="293"/>
                    </a:lnTo>
                    <a:lnTo>
                      <a:pt x="674" y="285"/>
                    </a:lnTo>
                    <a:lnTo>
                      <a:pt x="674" y="279"/>
                    </a:lnTo>
                    <a:lnTo>
                      <a:pt x="673" y="272"/>
                    </a:lnTo>
                    <a:lnTo>
                      <a:pt x="671" y="264"/>
                    </a:lnTo>
                    <a:lnTo>
                      <a:pt x="667" y="259"/>
                    </a:lnTo>
                    <a:lnTo>
                      <a:pt x="665" y="251"/>
                    </a:lnTo>
                    <a:lnTo>
                      <a:pt x="663" y="243"/>
                    </a:lnTo>
                    <a:lnTo>
                      <a:pt x="659" y="236"/>
                    </a:lnTo>
                    <a:lnTo>
                      <a:pt x="657" y="228"/>
                    </a:lnTo>
                    <a:lnTo>
                      <a:pt x="654" y="222"/>
                    </a:lnTo>
                    <a:lnTo>
                      <a:pt x="652" y="217"/>
                    </a:lnTo>
                    <a:lnTo>
                      <a:pt x="648" y="207"/>
                    </a:lnTo>
                    <a:lnTo>
                      <a:pt x="644" y="202"/>
                    </a:lnTo>
                    <a:lnTo>
                      <a:pt x="640" y="194"/>
                    </a:lnTo>
                    <a:lnTo>
                      <a:pt x="636" y="186"/>
                    </a:lnTo>
                    <a:lnTo>
                      <a:pt x="631" y="181"/>
                    </a:lnTo>
                    <a:lnTo>
                      <a:pt x="627" y="173"/>
                    </a:lnTo>
                    <a:lnTo>
                      <a:pt x="623" y="167"/>
                    </a:lnTo>
                    <a:lnTo>
                      <a:pt x="619" y="162"/>
                    </a:lnTo>
                    <a:lnTo>
                      <a:pt x="612" y="154"/>
                    </a:lnTo>
                    <a:lnTo>
                      <a:pt x="608" y="148"/>
                    </a:lnTo>
                    <a:lnTo>
                      <a:pt x="600" y="143"/>
                    </a:lnTo>
                    <a:lnTo>
                      <a:pt x="597" y="137"/>
                    </a:lnTo>
                    <a:lnTo>
                      <a:pt x="589" y="131"/>
                    </a:lnTo>
                    <a:lnTo>
                      <a:pt x="583" y="127"/>
                    </a:lnTo>
                    <a:lnTo>
                      <a:pt x="576" y="122"/>
                    </a:lnTo>
                    <a:lnTo>
                      <a:pt x="570" y="116"/>
                    </a:lnTo>
                    <a:lnTo>
                      <a:pt x="562" y="112"/>
                    </a:lnTo>
                    <a:lnTo>
                      <a:pt x="555" y="106"/>
                    </a:lnTo>
                    <a:lnTo>
                      <a:pt x="545" y="103"/>
                    </a:lnTo>
                    <a:lnTo>
                      <a:pt x="538" y="99"/>
                    </a:lnTo>
                    <a:lnTo>
                      <a:pt x="530" y="95"/>
                    </a:lnTo>
                    <a:lnTo>
                      <a:pt x="520" y="93"/>
                    </a:lnTo>
                    <a:lnTo>
                      <a:pt x="511" y="89"/>
                    </a:lnTo>
                    <a:lnTo>
                      <a:pt x="501" y="87"/>
                    </a:lnTo>
                    <a:lnTo>
                      <a:pt x="492" y="84"/>
                    </a:lnTo>
                    <a:lnTo>
                      <a:pt x="481" y="82"/>
                    </a:lnTo>
                    <a:lnTo>
                      <a:pt x="471" y="80"/>
                    </a:lnTo>
                    <a:lnTo>
                      <a:pt x="462" y="78"/>
                    </a:lnTo>
                    <a:lnTo>
                      <a:pt x="452" y="76"/>
                    </a:lnTo>
                    <a:lnTo>
                      <a:pt x="443" y="74"/>
                    </a:lnTo>
                    <a:lnTo>
                      <a:pt x="433" y="74"/>
                    </a:lnTo>
                    <a:lnTo>
                      <a:pt x="424" y="74"/>
                    </a:lnTo>
                    <a:lnTo>
                      <a:pt x="412" y="72"/>
                    </a:lnTo>
                    <a:lnTo>
                      <a:pt x="403" y="72"/>
                    </a:lnTo>
                    <a:lnTo>
                      <a:pt x="393" y="72"/>
                    </a:lnTo>
                    <a:lnTo>
                      <a:pt x="384" y="74"/>
                    </a:lnTo>
                    <a:lnTo>
                      <a:pt x="374" y="74"/>
                    </a:lnTo>
                    <a:lnTo>
                      <a:pt x="367" y="76"/>
                    </a:lnTo>
                    <a:lnTo>
                      <a:pt x="357" y="78"/>
                    </a:lnTo>
                    <a:lnTo>
                      <a:pt x="348" y="80"/>
                    </a:lnTo>
                    <a:lnTo>
                      <a:pt x="338" y="82"/>
                    </a:lnTo>
                    <a:lnTo>
                      <a:pt x="329" y="84"/>
                    </a:lnTo>
                    <a:lnTo>
                      <a:pt x="319" y="86"/>
                    </a:lnTo>
                    <a:lnTo>
                      <a:pt x="311" y="89"/>
                    </a:lnTo>
                    <a:lnTo>
                      <a:pt x="302" y="93"/>
                    </a:lnTo>
                    <a:lnTo>
                      <a:pt x="294" y="95"/>
                    </a:lnTo>
                    <a:lnTo>
                      <a:pt x="285" y="99"/>
                    </a:lnTo>
                    <a:lnTo>
                      <a:pt x="277" y="105"/>
                    </a:lnTo>
                    <a:lnTo>
                      <a:pt x="268" y="106"/>
                    </a:lnTo>
                    <a:lnTo>
                      <a:pt x="260" y="112"/>
                    </a:lnTo>
                    <a:lnTo>
                      <a:pt x="251" y="116"/>
                    </a:lnTo>
                    <a:lnTo>
                      <a:pt x="243" y="122"/>
                    </a:lnTo>
                    <a:lnTo>
                      <a:pt x="235" y="125"/>
                    </a:lnTo>
                    <a:lnTo>
                      <a:pt x="228" y="131"/>
                    </a:lnTo>
                    <a:lnTo>
                      <a:pt x="220" y="137"/>
                    </a:lnTo>
                    <a:lnTo>
                      <a:pt x="214" y="143"/>
                    </a:lnTo>
                    <a:lnTo>
                      <a:pt x="207" y="148"/>
                    </a:lnTo>
                    <a:lnTo>
                      <a:pt x="197" y="154"/>
                    </a:lnTo>
                    <a:lnTo>
                      <a:pt x="192" y="160"/>
                    </a:lnTo>
                    <a:lnTo>
                      <a:pt x="186" y="167"/>
                    </a:lnTo>
                    <a:lnTo>
                      <a:pt x="178" y="173"/>
                    </a:lnTo>
                    <a:lnTo>
                      <a:pt x="173" y="181"/>
                    </a:lnTo>
                    <a:lnTo>
                      <a:pt x="165" y="188"/>
                    </a:lnTo>
                    <a:lnTo>
                      <a:pt x="159" y="196"/>
                    </a:lnTo>
                    <a:lnTo>
                      <a:pt x="154" y="203"/>
                    </a:lnTo>
                    <a:lnTo>
                      <a:pt x="148" y="211"/>
                    </a:lnTo>
                    <a:lnTo>
                      <a:pt x="142" y="219"/>
                    </a:lnTo>
                    <a:lnTo>
                      <a:pt x="138" y="228"/>
                    </a:lnTo>
                    <a:lnTo>
                      <a:pt x="133" y="236"/>
                    </a:lnTo>
                    <a:lnTo>
                      <a:pt x="127" y="245"/>
                    </a:lnTo>
                    <a:lnTo>
                      <a:pt x="123" y="253"/>
                    </a:lnTo>
                    <a:lnTo>
                      <a:pt x="119" y="262"/>
                    </a:lnTo>
                    <a:lnTo>
                      <a:pt x="114" y="272"/>
                    </a:lnTo>
                    <a:lnTo>
                      <a:pt x="110" y="281"/>
                    </a:lnTo>
                    <a:lnTo>
                      <a:pt x="106" y="289"/>
                    </a:lnTo>
                    <a:lnTo>
                      <a:pt x="104" y="300"/>
                    </a:lnTo>
                    <a:lnTo>
                      <a:pt x="100" y="310"/>
                    </a:lnTo>
                    <a:lnTo>
                      <a:pt x="97" y="319"/>
                    </a:lnTo>
                    <a:lnTo>
                      <a:pt x="95" y="331"/>
                    </a:lnTo>
                    <a:lnTo>
                      <a:pt x="93" y="340"/>
                    </a:lnTo>
                    <a:lnTo>
                      <a:pt x="91" y="352"/>
                    </a:lnTo>
                    <a:lnTo>
                      <a:pt x="89" y="361"/>
                    </a:lnTo>
                    <a:lnTo>
                      <a:pt x="87" y="373"/>
                    </a:lnTo>
                    <a:lnTo>
                      <a:pt x="87" y="384"/>
                    </a:lnTo>
                    <a:lnTo>
                      <a:pt x="85" y="393"/>
                    </a:lnTo>
                    <a:lnTo>
                      <a:pt x="85" y="407"/>
                    </a:lnTo>
                    <a:lnTo>
                      <a:pt x="85" y="418"/>
                    </a:lnTo>
                    <a:lnTo>
                      <a:pt x="85" y="430"/>
                    </a:lnTo>
                    <a:lnTo>
                      <a:pt x="0" y="424"/>
                    </a:lnTo>
                    <a:lnTo>
                      <a:pt x="0" y="4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4" name="Freeform 17"/>
              <p:cNvSpPr>
                <a:spLocks/>
              </p:cNvSpPr>
              <p:nvPr/>
            </p:nvSpPr>
            <p:spPr bwMode="auto">
              <a:xfrm>
                <a:off x="4385" y="2744"/>
                <a:ext cx="156" cy="353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0" y="80"/>
                  </a:cxn>
                  <a:cxn ang="0">
                    <a:pos x="0" y="137"/>
                  </a:cxn>
                  <a:cxn ang="0">
                    <a:pos x="1" y="196"/>
                  </a:cxn>
                  <a:cxn ang="0">
                    <a:pos x="7" y="260"/>
                  </a:cxn>
                  <a:cxn ang="0">
                    <a:pos x="11" y="327"/>
                  </a:cxn>
                  <a:cxn ang="0">
                    <a:pos x="17" y="391"/>
                  </a:cxn>
                  <a:cxn ang="0">
                    <a:pos x="22" y="454"/>
                  </a:cxn>
                  <a:cxn ang="0">
                    <a:pos x="32" y="511"/>
                  </a:cxn>
                  <a:cxn ang="0">
                    <a:pos x="43" y="562"/>
                  </a:cxn>
                  <a:cxn ang="0">
                    <a:pos x="55" y="608"/>
                  </a:cxn>
                  <a:cxn ang="0">
                    <a:pos x="66" y="642"/>
                  </a:cxn>
                  <a:cxn ang="0">
                    <a:pos x="83" y="667"/>
                  </a:cxn>
                  <a:cxn ang="0">
                    <a:pos x="115" y="690"/>
                  </a:cxn>
                  <a:cxn ang="0">
                    <a:pos x="155" y="703"/>
                  </a:cxn>
                  <a:cxn ang="0">
                    <a:pos x="195" y="705"/>
                  </a:cxn>
                  <a:cxn ang="0">
                    <a:pos x="233" y="697"/>
                  </a:cxn>
                  <a:cxn ang="0">
                    <a:pos x="268" y="686"/>
                  </a:cxn>
                  <a:cxn ang="0">
                    <a:pos x="298" y="667"/>
                  </a:cxn>
                  <a:cxn ang="0">
                    <a:pos x="302" y="646"/>
                  </a:cxn>
                  <a:cxn ang="0">
                    <a:pos x="306" y="610"/>
                  </a:cxn>
                  <a:cxn ang="0">
                    <a:pos x="309" y="559"/>
                  </a:cxn>
                  <a:cxn ang="0">
                    <a:pos x="311" y="498"/>
                  </a:cxn>
                  <a:cxn ang="0">
                    <a:pos x="311" y="427"/>
                  </a:cxn>
                  <a:cxn ang="0">
                    <a:pos x="311" y="353"/>
                  </a:cxn>
                  <a:cxn ang="0">
                    <a:pos x="311" y="279"/>
                  </a:cxn>
                  <a:cxn ang="0">
                    <a:pos x="309" y="207"/>
                  </a:cxn>
                  <a:cxn ang="0">
                    <a:pos x="309" y="140"/>
                  </a:cxn>
                  <a:cxn ang="0">
                    <a:pos x="307" y="85"/>
                  </a:cxn>
                  <a:cxn ang="0">
                    <a:pos x="307" y="42"/>
                  </a:cxn>
                  <a:cxn ang="0">
                    <a:pos x="307" y="17"/>
                  </a:cxn>
                  <a:cxn ang="0">
                    <a:pos x="250" y="17"/>
                  </a:cxn>
                  <a:cxn ang="0">
                    <a:pos x="252" y="40"/>
                  </a:cxn>
                  <a:cxn ang="0">
                    <a:pos x="254" y="83"/>
                  </a:cxn>
                  <a:cxn ang="0">
                    <a:pos x="260" y="139"/>
                  </a:cxn>
                  <a:cxn ang="0">
                    <a:pos x="264" y="205"/>
                  </a:cxn>
                  <a:cxn ang="0">
                    <a:pos x="268" y="273"/>
                  </a:cxn>
                  <a:cxn ang="0">
                    <a:pos x="271" y="348"/>
                  </a:cxn>
                  <a:cxn ang="0">
                    <a:pos x="271" y="418"/>
                  </a:cxn>
                  <a:cxn ang="0">
                    <a:pos x="271" y="486"/>
                  </a:cxn>
                  <a:cxn ang="0">
                    <a:pos x="269" y="545"/>
                  </a:cxn>
                  <a:cxn ang="0">
                    <a:pos x="266" y="593"/>
                  </a:cxn>
                  <a:cxn ang="0">
                    <a:pos x="256" y="625"/>
                  </a:cxn>
                  <a:cxn ang="0">
                    <a:pos x="235" y="642"/>
                  </a:cxn>
                  <a:cxn ang="0">
                    <a:pos x="209" y="648"/>
                  </a:cxn>
                  <a:cxn ang="0">
                    <a:pos x="171" y="654"/>
                  </a:cxn>
                  <a:cxn ang="0">
                    <a:pos x="131" y="638"/>
                  </a:cxn>
                  <a:cxn ang="0">
                    <a:pos x="104" y="612"/>
                  </a:cxn>
                  <a:cxn ang="0">
                    <a:pos x="95" y="583"/>
                  </a:cxn>
                  <a:cxn ang="0">
                    <a:pos x="87" y="542"/>
                  </a:cxn>
                  <a:cxn ang="0">
                    <a:pos x="81" y="488"/>
                  </a:cxn>
                  <a:cxn ang="0">
                    <a:pos x="76" y="426"/>
                  </a:cxn>
                  <a:cxn ang="0">
                    <a:pos x="70" y="359"/>
                  </a:cxn>
                  <a:cxn ang="0">
                    <a:pos x="68" y="291"/>
                  </a:cxn>
                  <a:cxn ang="0">
                    <a:pos x="64" y="220"/>
                  </a:cxn>
                  <a:cxn ang="0">
                    <a:pos x="62" y="156"/>
                  </a:cxn>
                  <a:cxn ang="0">
                    <a:pos x="60" y="99"/>
                  </a:cxn>
                  <a:cxn ang="0">
                    <a:pos x="58" y="51"/>
                  </a:cxn>
                  <a:cxn ang="0">
                    <a:pos x="58" y="17"/>
                  </a:cxn>
                  <a:cxn ang="0">
                    <a:pos x="58" y="0"/>
                  </a:cxn>
                </a:cxnLst>
                <a:rect l="0" t="0" r="r" b="b"/>
                <a:pathLst>
                  <a:path w="311" h="705">
                    <a:moveTo>
                      <a:pt x="0" y="0"/>
                    </a:moveTo>
                    <a:lnTo>
                      <a:pt x="0" y="7"/>
                    </a:lnTo>
                    <a:lnTo>
                      <a:pt x="0" y="15"/>
                    </a:lnTo>
                    <a:lnTo>
                      <a:pt x="0" y="23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61"/>
                    </a:lnTo>
                    <a:lnTo>
                      <a:pt x="0" y="70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0" y="123"/>
                    </a:lnTo>
                    <a:lnTo>
                      <a:pt x="0" y="137"/>
                    </a:lnTo>
                    <a:lnTo>
                      <a:pt x="0" y="148"/>
                    </a:lnTo>
                    <a:lnTo>
                      <a:pt x="1" y="161"/>
                    </a:lnTo>
                    <a:lnTo>
                      <a:pt x="1" y="173"/>
                    </a:lnTo>
                    <a:lnTo>
                      <a:pt x="1" y="184"/>
                    </a:lnTo>
                    <a:lnTo>
                      <a:pt x="1" y="196"/>
                    </a:lnTo>
                    <a:lnTo>
                      <a:pt x="3" y="209"/>
                    </a:lnTo>
                    <a:lnTo>
                      <a:pt x="3" y="222"/>
                    </a:lnTo>
                    <a:lnTo>
                      <a:pt x="3" y="235"/>
                    </a:lnTo>
                    <a:lnTo>
                      <a:pt x="5" y="249"/>
                    </a:lnTo>
                    <a:lnTo>
                      <a:pt x="7" y="260"/>
                    </a:lnTo>
                    <a:lnTo>
                      <a:pt x="7" y="273"/>
                    </a:lnTo>
                    <a:lnTo>
                      <a:pt x="7" y="287"/>
                    </a:lnTo>
                    <a:lnTo>
                      <a:pt x="9" y="300"/>
                    </a:lnTo>
                    <a:lnTo>
                      <a:pt x="11" y="313"/>
                    </a:lnTo>
                    <a:lnTo>
                      <a:pt x="11" y="327"/>
                    </a:lnTo>
                    <a:lnTo>
                      <a:pt x="13" y="340"/>
                    </a:lnTo>
                    <a:lnTo>
                      <a:pt x="13" y="353"/>
                    </a:lnTo>
                    <a:lnTo>
                      <a:pt x="15" y="367"/>
                    </a:lnTo>
                    <a:lnTo>
                      <a:pt x="15" y="378"/>
                    </a:lnTo>
                    <a:lnTo>
                      <a:pt x="17" y="391"/>
                    </a:lnTo>
                    <a:lnTo>
                      <a:pt x="19" y="405"/>
                    </a:lnTo>
                    <a:lnTo>
                      <a:pt x="20" y="416"/>
                    </a:lnTo>
                    <a:lnTo>
                      <a:pt x="20" y="429"/>
                    </a:lnTo>
                    <a:lnTo>
                      <a:pt x="22" y="441"/>
                    </a:lnTo>
                    <a:lnTo>
                      <a:pt x="22" y="454"/>
                    </a:lnTo>
                    <a:lnTo>
                      <a:pt x="26" y="465"/>
                    </a:lnTo>
                    <a:lnTo>
                      <a:pt x="26" y="477"/>
                    </a:lnTo>
                    <a:lnTo>
                      <a:pt x="28" y="488"/>
                    </a:lnTo>
                    <a:lnTo>
                      <a:pt x="30" y="500"/>
                    </a:lnTo>
                    <a:lnTo>
                      <a:pt x="32" y="511"/>
                    </a:lnTo>
                    <a:lnTo>
                      <a:pt x="34" y="523"/>
                    </a:lnTo>
                    <a:lnTo>
                      <a:pt x="36" y="532"/>
                    </a:lnTo>
                    <a:lnTo>
                      <a:pt x="38" y="543"/>
                    </a:lnTo>
                    <a:lnTo>
                      <a:pt x="41" y="555"/>
                    </a:lnTo>
                    <a:lnTo>
                      <a:pt x="43" y="562"/>
                    </a:lnTo>
                    <a:lnTo>
                      <a:pt x="45" y="572"/>
                    </a:lnTo>
                    <a:lnTo>
                      <a:pt x="45" y="581"/>
                    </a:lnTo>
                    <a:lnTo>
                      <a:pt x="49" y="591"/>
                    </a:lnTo>
                    <a:lnTo>
                      <a:pt x="51" y="599"/>
                    </a:lnTo>
                    <a:lnTo>
                      <a:pt x="55" y="608"/>
                    </a:lnTo>
                    <a:lnTo>
                      <a:pt x="57" y="616"/>
                    </a:lnTo>
                    <a:lnTo>
                      <a:pt x="58" y="623"/>
                    </a:lnTo>
                    <a:lnTo>
                      <a:pt x="62" y="629"/>
                    </a:lnTo>
                    <a:lnTo>
                      <a:pt x="64" y="637"/>
                    </a:lnTo>
                    <a:lnTo>
                      <a:pt x="66" y="642"/>
                    </a:lnTo>
                    <a:lnTo>
                      <a:pt x="70" y="650"/>
                    </a:lnTo>
                    <a:lnTo>
                      <a:pt x="72" y="654"/>
                    </a:lnTo>
                    <a:lnTo>
                      <a:pt x="76" y="659"/>
                    </a:lnTo>
                    <a:lnTo>
                      <a:pt x="79" y="661"/>
                    </a:lnTo>
                    <a:lnTo>
                      <a:pt x="83" y="667"/>
                    </a:lnTo>
                    <a:lnTo>
                      <a:pt x="87" y="671"/>
                    </a:lnTo>
                    <a:lnTo>
                      <a:pt x="95" y="676"/>
                    </a:lnTo>
                    <a:lnTo>
                      <a:pt x="100" y="682"/>
                    </a:lnTo>
                    <a:lnTo>
                      <a:pt x="110" y="686"/>
                    </a:lnTo>
                    <a:lnTo>
                      <a:pt x="115" y="690"/>
                    </a:lnTo>
                    <a:lnTo>
                      <a:pt x="123" y="694"/>
                    </a:lnTo>
                    <a:lnTo>
                      <a:pt x="131" y="695"/>
                    </a:lnTo>
                    <a:lnTo>
                      <a:pt x="140" y="699"/>
                    </a:lnTo>
                    <a:lnTo>
                      <a:pt x="148" y="701"/>
                    </a:lnTo>
                    <a:lnTo>
                      <a:pt x="155" y="703"/>
                    </a:lnTo>
                    <a:lnTo>
                      <a:pt x="163" y="703"/>
                    </a:lnTo>
                    <a:lnTo>
                      <a:pt x="172" y="705"/>
                    </a:lnTo>
                    <a:lnTo>
                      <a:pt x="180" y="705"/>
                    </a:lnTo>
                    <a:lnTo>
                      <a:pt x="188" y="705"/>
                    </a:lnTo>
                    <a:lnTo>
                      <a:pt x="195" y="705"/>
                    </a:lnTo>
                    <a:lnTo>
                      <a:pt x="205" y="705"/>
                    </a:lnTo>
                    <a:lnTo>
                      <a:pt x="210" y="703"/>
                    </a:lnTo>
                    <a:lnTo>
                      <a:pt x="218" y="701"/>
                    </a:lnTo>
                    <a:lnTo>
                      <a:pt x="226" y="699"/>
                    </a:lnTo>
                    <a:lnTo>
                      <a:pt x="233" y="697"/>
                    </a:lnTo>
                    <a:lnTo>
                      <a:pt x="241" y="695"/>
                    </a:lnTo>
                    <a:lnTo>
                      <a:pt x="249" y="694"/>
                    </a:lnTo>
                    <a:lnTo>
                      <a:pt x="254" y="692"/>
                    </a:lnTo>
                    <a:lnTo>
                      <a:pt x="262" y="690"/>
                    </a:lnTo>
                    <a:lnTo>
                      <a:pt x="268" y="686"/>
                    </a:lnTo>
                    <a:lnTo>
                      <a:pt x="273" y="684"/>
                    </a:lnTo>
                    <a:lnTo>
                      <a:pt x="279" y="680"/>
                    </a:lnTo>
                    <a:lnTo>
                      <a:pt x="283" y="678"/>
                    </a:lnTo>
                    <a:lnTo>
                      <a:pt x="292" y="671"/>
                    </a:lnTo>
                    <a:lnTo>
                      <a:pt x="298" y="667"/>
                    </a:lnTo>
                    <a:lnTo>
                      <a:pt x="298" y="663"/>
                    </a:lnTo>
                    <a:lnTo>
                      <a:pt x="300" y="659"/>
                    </a:lnTo>
                    <a:lnTo>
                      <a:pt x="300" y="656"/>
                    </a:lnTo>
                    <a:lnTo>
                      <a:pt x="302" y="652"/>
                    </a:lnTo>
                    <a:lnTo>
                      <a:pt x="302" y="646"/>
                    </a:lnTo>
                    <a:lnTo>
                      <a:pt x="304" y="640"/>
                    </a:lnTo>
                    <a:lnTo>
                      <a:pt x="304" y="633"/>
                    </a:lnTo>
                    <a:lnTo>
                      <a:pt x="306" y="627"/>
                    </a:lnTo>
                    <a:lnTo>
                      <a:pt x="306" y="618"/>
                    </a:lnTo>
                    <a:lnTo>
                      <a:pt x="306" y="610"/>
                    </a:lnTo>
                    <a:lnTo>
                      <a:pt x="306" y="600"/>
                    </a:lnTo>
                    <a:lnTo>
                      <a:pt x="307" y="591"/>
                    </a:lnTo>
                    <a:lnTo>
                      <a:pt x="307" y="581"/>
                    </a:lnTo>
                    <a:lnTo>
                      <a:pt x="307" y="570"/>
                    </a:lnTo>
                    <a:lnTo>
                      <a:pt x="309" y="559"/>
                    </a:lnTo>
                    <a:lnTo>
                      <a:pt x="309" y="549"/>
                    </a:lnTo>
                    <a:lnTo>
                      <a:pt x="309" y="536"/>
                    </a:lnTo>
                    <a:lnTo>
                      <a:pt x="309" y="523"/>
                    </a:lnTo>
                    <a:lnTo>
                      <a:pt x="309" y="509"/>
                    </a:lnTo>
                    <a:lnTo>
                      <a:pt x="311" y="498"/>
                    </a:lnTo>
                    <a:lnTo>
                      <a:pt x="311" y="484"/>
                    </a:lnTo>
                    <a:lnTo>
                      <a:pt x="311" y="469"/>
                    </a:lnTo>
                    <a:lnTo>
                      <a:pt x="311" y="456"/>
                    </a:lnTo>
                    <a:lnTo>
                      <a:pt x="311" y="443"/>
                    </a:lnTo>
                    <a:lnTo>
                      <a:pt x="311" y="427"/>
                    </a:lnTo>
                    <a:lnTo>
                      <a:pt x="311" y="412"/>
                    </a:lnTo>
                    <a:lnTo>
                      <a:pt x="311" y="397"/>
                    </a:lnTo>
                    <a:lnTo>
                      <a:pt x="311" y="384"/>
                    </a:lnTo>
                    <a:lnTo>
                      <a:pt x="311" y="369"/>
                    </a:lnTo>
                    <a:lnTo>
                      <a:pt x="311" y="353"/>
                    </a:lnTo>
                    <a:lnTo>
                      <a:pt x="311" y="338"/>
                    </a:lnTo>
                    <a:lnTo>
                      <a:pt x="311" y="325"/>
                    </a:lnTo>
                    <a:lnTo>
                      <a:pt x="311" y="308"/>
                    </a:lnTo>
                    <a:lnTo>
                      <a:pt x="311" y="294"/>
                    </a:lnTo>
                    <a:lnTo>
                      <a:pt x="311" y="279"/>
                    </a:lnTo>
                    <a:lnTo>
                      <a:pt x="311" y="264"/>
                    </a:lnTo>
                    <a:lnTo>
                      <a:pt x="309" y="249"/>
                    </a:lnTo>
                    <a:lnTo>
                      <a:pt x="309" y="235"/>
                    </a:lnTo>
                    <a:lnTo>
                      <a:pt x="309" y="220"/>
                    </a:lnTo>
                    <a:lnTo>
                      <a:pt x="309" y="207"/>
                    </a:lnTo>
                    <a:lnTo>
                      <a:pt x="309" y="194"/>
                    </a:lnTo>
                    <a:lnTo>
                      <a:pt x="309" y="180"/>
                    </a:lnTo>
                    <a:lnTo>
                      <a:pt x="309" y="167"/>
                    </a:lnTo>
                    <a:lnTo>
                      <a:pt x="309" y="154"/>
                    </a:lnTo>
                    <a:lnTo>
                      <a:pt x="309" y="140"/>
                    </a:lnTo>
                    <a:lnTo>
                      <a:pt x="309" y="129"/>
                    </a:lnTo>
                    <a:lnTo>
                      <a:pt x="309" y="118"/>
                    </a:lnTo>
                    <a:lnTo>
                      <a:pt x="309" y="108"/>
                    </a:lnTo>
                    <a:lnTo>
                      <a:pt x="307" y="97"/>
                    </a:lnTo>
                    <a:lnTo>
                      <a:pt x="307" y="85"/>
                    </a:lnTo>
                    <a:lnTo>
                      <a:pt x="307" y="74"/>
                    </a:lnTo>
                    <a:lnTo>
                      <a:pt x="307" y="66"/>
                    </a:lnTo>
                    <a:lnTo>
                      <a:pt x="307" y="57"/>
                    </a:lnTo>
                    <a:lnTo>
                      <a:pt x="307" y="49"/>
                    </a:lnTo>
                    <a:lnTo>
                      <a:pt x="307" y="42"/>
                    </a:lnTo>
                    <a:lnTo>
                      <a:pt x="307" y="36"/>
                    </a:lnTo>
                    <a:lnTo>
                      <a:pt x="307" y="30"/>
                    </a:lnTo>
                    <a:lnTo>
                      <a:pt x="307" y="24"/>
                    </a:ln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1"/>
                    </a:lnTo>
                    <a:lnTo>
                      <a:pt x="307" y="9"/>
                    </a:lnTo>
                    <a:lnTo>
                      <a:pt x="250" y="9"/>
                    </a:lnTo>
                    <a:lnTo>
                      <a:pt x="250" y="11"/>
                    </a:lnTo>
                    <a:lnTo>
                      <a:pt x="250" y="17"/>
                    </a:lnTo>
                    <a:lnTo>
                      <a:pt x="250" y="19"/>
                    </a:lnTo>
                    <a:lnTo>
                      <a:pt x="250" y="24"/>
                    </a:lnTo>
                    <a:lnTo>
                      <a:pt x="250" y="28"/>
                    </a:lnTo>
                    <a:lnTo>
                      <a:pt x="252" y="36"/>
                    </a:lnTo>
                    <a:lnTo>
                      <a:pt x="252" y="40"/>
                    </a:lnTo>
                    <a:lnTo>
                      <a:pt x="252" y="49"/>
                    </a:lnTo>
                    <a:lnTo>
                      <a:pt x="252" y="57"/>
                    </a:lnTo>
                    <a:lnTo>
                      <a:pt x="254" y="64"/>
                    </a:lnTo>
                    <a:lnTo>
                      <a:pt x="254" y="74"/>
                    </a:lnTo>
                    <a:lnTo>
                      <a:pt x="254" y="83"/>
                    </a:lnTo>
                    <a:lnTo>
                      <a:pt x="256" y="95"/>
                    </a:lnTo>
                    <a:lnTo>
                      <a:pt x="258" y="106"/>
                    </a:lnTo>
                    <a:lnTo>
                      <a:pt x="258" y="116"/>
                    </a:lnTo>
                    <a:lnTo>
                      <a:pt x="258" y="127"/>
                    </a:lnTo>
                    <a:lnTo>
                      <a:pt x="260" y="139"/>
                    </a:lnTo>
                    <a:lnTo>
                      <a:pt x="260" y="152"/>
                    </a:lnTo>
                    <a:lnTo>
                      <a:pt x="260" y="163"/>
                    </a:lnTo>
                    <a:lnTo>
                      <a:pt x="262" y="177"/>
                    </a:lnTo>
                    <a:lnTo>
                      <a:pt x="262" y="190"/>
                    </a:lnTo>
                    <a:lnTo>
                      <a:pt x="264" y="205"/>
                    </a:lnTo>
                    <a:lnTo>
                      <a:pt x="264" y="216"/>
                    </a:lnTo>
                    <a:lnTo>
                      <a:pt x="266" y="232"/>
                    </a:lnTo>
                    <a:lnTo>
                      <a:pt x="266" y="245"/>
                    </a:lnTo>
                    <a:lnTo>
                      <a:pt x="268" y="260"/>
                    </a:lnTo>
                    <a:lnTo>
                      <a:pt x="268" y="273"/>
                    </a:lnTo>
                    <a:lnTo>
                      <a:pt x="269" y="289"/>
                    </a:lnTo>
                    <a:lnTo>
                      <a:pt x="269" y="304"/>
                    </a:lnTo>
                    <a:lnTo>
                      <a:pt x="271" y="319"/>
                    </a:lnTo>
                    <a:lnTo>
                      <a:pt x="271" y="332"/>
                    </a:lnTo>
                    <a:lnTo>
                      <a:pt x="271" y="348"/>
                    </a:lnTo>
                    <a:lnTo>
                      <a:pt x="271" y="361"/>
                    </a:lnTo>
                    <a:lnTo>
                      <a:pt x="271" y="376"/>
                    </a:lnTo>
                    <a:lnTo>
                      <a:pt x="271" y="391"/>
                    </a:lnTo>
                    <a:lnTo>
                      <a:pt x="271" y="405"/>
                    </a:lnTo>
                    <a:lnTo>
                      <a:pt x="271" y="418"/>
                    </a:lnTo>
                    <a:lnTo>
                      <a:pt x="273" y="433"/>
                    </a:lnTo>
                    <a:lnTo>
                      <a:pt x="271" y="446"/>
                    </a:lnTo>
                    <a:lnTo>
                      <a:pt x="271" y="460"/>
                    </a:lnTo>
                    <a:lnTo>
                      <a:pt x="271" y="473"/>
                    </a:lnTo>
                    <a:lnTo>
                      <a:pt x="271" y="486"/>
                    </a:lnTo>
                    <a:lnTo>
                      <a:pt x="271" y="498"/>
                    </a:lnTo>
                    <a:lnTo>
                      <a:pt x="271" y="511"/>
                    </a:lnTo>
                    <a:lnTo>
                      <a:pt x="271" y="523"/>
                    </a:lnTo>
                    <a:lnTo>
                      <a:pt x="271" y="536"/>
                    </a:lnTo>
                    <a:lnTo>
                      <a:pt x="269" y="545"/>
                    </a:lnTo>
                    <a:lnTo>
                      <a:pt x="269" y="557"/>
                    </a:lnTo>
                    <a:lnTo>
                      <a:pt x="268" y="566"/>
                    </a:lnTo>
                    <a:lnTo>
                      <a:pt x="268" y="576"/>
                    </a:lnTo>
                    <a:lnTo>
                      <a:pt x="266" y="583"/>
                    </a:lnTo>
                    <a:lnTo>
                      <a:pt x="266" y="593"/>
                    </a:lnTo>
                    <a:lnTo>
                      <a:pt x="264" y="600"/>
                    </a:lnTo>
                    <a:lnTo>
                      <a:pt x="262" y="608"/>
                    </a:lnTo>
                    <a:lnTo>
                      <a:pt x="260" y="616"/>
                    </a:lnTo>
                    <a:lnTo>
                      <a:pt x="258" y="621"/>
                    </a:lnTo>
                    <a:lnTo>
                      <a:pt x="256" y="625"/>
                    </a:lnTo>
                    <a:lnTo>
                      <a:pt x="254" y="631"/>
                    </a:lnTo>
                    <a:lnTo>
                      <a:pt x="250" y="637"/>
                    </a:lnTo>
                    <a:lnTo>
                      <a:pt x="247" y="640"/>
                    </a:lnTo>
                    <a:lnTo>
                      <a:pt x="241" y="642"/>
                    </a:lnTo>
                    <a:lnTo>
                      <a:pt x="235" y="642"/>
                    </a:lnTo>
                    <a:lnTo>
                      <a:pt x="230" y="644"/>
                    </a:lnTo>
                    <a:lnTo>
                      <a:pt x="224" y="646"/>
                    </a:lnTo>
                    <a:lnTo>
                      <a:pt x="218" y="646"/>
                    </a:lnTo>
                    <a:lnTo>
                      <a:pt x="214" y="648"/>
                    </a:lnTo>
                    <a:lnTo>
                      <a:pt x="209" y="648"/>
                    </a:lnTo>
                    <a:lnTo>
                      <a:pt x="205" y="650"/>
                    </a:lnTo>
                    <a:lnTo>
                      <a:pt x="195" y="650"/>
                    </a:lnTo>
                    <a:lnTo>
                      <a:pt x="186" y="652"/>
                    </a:lnTo>
                    <a:lnTo>
                      <a:pt x="178" y="652"/>
                    </a:lnTo>
                    <a:lnTo>
                      <a:pt x="171" y="654"/>
                    </a:lnTo>
                    <a:lnTo>
                      <a:pt x="161" y="652"/>
                    </a:lnTo>
                    <a:lnTo>
                      <a:pt x="152" y="650"/>
                    </a:lnTo>
                    <a:lnTo>
                      <a:pt x="144" y="646"/>
                    </a:lnTo>
                    <a:lnTo>
                      <a:pt x="138" y="644"/>
                    </a:lnTo>
                    <a:lnTo>
                      <a:pt x="131" y="638"/>
                    </a:lnTo>
                    <a:lnTo>
                      <a:pt x="121" y="633"/>
                    </a:lnTo>
                    <a:lnTo>
                      <a:pt x="115" y="625"/>
                    </a:lnTo>
                    <a:lnTo>
                      <a:pt x="108" y="618"/>
                    </a:lnTo>
                    <a:lnTo>
                      <a:pt x="106" y="616"/>
                    </a:lnTo>
                    <a:lnTo>
                      <a:pt x="104" y="612"/>
                    </a:lnTo>
                    <a:lnTo>
                      <a:pt x="102" y="606"/>
                    </a:lnTo>
                    <a:lnTo>
                      <a:pt x="100" y="602"/>
                    </a:lnTo>
                    <a:lnTo>
                      <a:pt x="96" y="597"/>
                    </a:lnTo>
                    <a:lnTo>
                      <a:pt x="96" y="591"/>
                    </a:lnTo>
                    <a:lnTo>
                      <a:pt x="95" y="583"/>
                    </a:lnTo>
                    <a:lnTo>
                      <a:pt x="93" y="578"/>
                    </a:lnTo>
                    <a:lnTo>
                      <a:pt x="91" y="568"/>
                    </a:lnTo>
                    <a:lnTo>
                      <a:pt x="89" y="559"/>
                    </a:lnTo>
                    <a:lnTo>
                      <a:pt x="87" y="549"/>
                    </a:lnTo>
                    <a:lnTo>
                      <a:pt x="87" y="542"/>
                    </a:lnTo>
                    <a:lnTo>
                      <a:pt x="85" y="530"/>
                    </a:lnTo>
                    <a:lnTo>
                      <a:pt x="85" y="521"/>
                    </a:lnTo>
                    <a:lnTo>
                      <a:pt x="83" y="511"/>
                    </a:lnTo>
                    <a:lnTo>
                      <a:pt x="83" y="500"/>
                    </a:lnTo>
                    <a:lnTo>
                      <a:pt x="81" y="488"/>
                    </a:lnTo>
                    <a:lnTo>
                      <a:pt x="79" y="475"/>
                    </a:lnTo>
                    <a:lnTo>
                      <a:pt x="77" y="464"/>
                    </a:lnTo>
                    <a:lnTo>
                      <a:pt x="77" y="450"/>
                    </a:lnTo>
                    <a:lnTo>
                      <a:pt x="76" y="439"/>
                    </a:lnTo>
                    <a:lnTo>
                      <a:pt x="76" y="426"/>
                    </a:lnTo>
                    <a:lnTo>
                      <a:pt x="74" y="412"/>
                    </a:lnTo>
                    <a:lnTo>
                      <a:pt x="74" y="401"/>
                    </a:lnTo>
                    <a:lnTo>
                      <a:pt x="72" y="386"/>
                    </a:lnTo>
                    <a:lnTo>
                      <a:pt x="72" y="372"/>
                    </a:lnTo>
                    <a:lnTo>
                      <a:pt x="70" y="359"/>
                    </a:lnTo>
                    <a:lnTo>
                      <a:pt x="70" y="346"/>
                    </a:lnTo>
                    <a:lnTo>
                      <a:pt x="70" y="331"/>
                    </a:lnTo>
                    <a:lnTo>
                      <a:pt x="68" y="317"/>
                    </a:lnTo>
                    <a:lnTo>
                      <a:pt x="68" y="304"/>
                    </a:lnTo>
                    <a:lnTo>
                      <a:pt x="68" y="291"/>
                    </a:lnTo>
                    <a:lnTo>
                      <a:pt x="66" y="275"/>
                    </a:lnTo>
                    <a:lnTo>
                      <a:pt x="66" y="260"/>
                    </a:lnTo>
                    <a:lnTo>
                      <a:pt x="66" y="247"/>
                    </a:lnTo>
                    <a:lnTo>
                      <a:pt x="66" y="234"/>
                    </a:lnTo>
                    <a:lnTo>
                      <a:pt x="64" y="220"/>
                    </a:lnTo>
                    <a:lnTo>
                      <a:pt x="64" y="207"/>
                    </a:lnTo>
                    <a:lnTo>
                      <a:pt x="62" y="194"/>
                    </a:lnTo>
                    <a:lnTo>
                      <a:pt x="62" y="182"/>
                    </a:lnTo>
                    <a:lnTo>
                      <a:pt x="62" y="169"/>
                    </a:lnTo>
                    <a:lnTo>
                      <a:pt x="62" y="156"/>
                    </a:lnTo>
                    <a:lnTo>
                      <a:pt x="60" y="142"/>
                    </a:lnTo>
                    <a:lnTo>
                      <a:pt x="60" y="133"/>
                    </a:lnTo>
                    <a:lnTo>
                      <a:pt x="60" y="120"/>
                    </a:lnTo>
                    <a:lnTo>
                      <a:pt x="60" y="108"/>
                    </a:lnTo>
                    <a:lnTo>
                      <a:pt x="60" y="99"/>
                    </a:lnTo>
                    <a:lnTo>
                      <a:pt x="60" y="89"/>
                    </a:lnTo>
                    <a:lnTo>
                      <a:pt x="60" y="78"/>
                    </a:lnTo>
                    <a:lnTo>
                      <a:pt x="60" y="68"/>
                    </a:lnTo>
                    <a:lnTo>
                      <a:pt x="58" y="59"/>
                    </a:lnTo>
                    <a:lnTo>
                      <a:pt x="58" y="51"/>
                    </a:lnTo>
                    <a:lnTo>
                      <a:pt x="58" y="43"/>
                    </a:lnTo>
                    <a:lnTo>
                      <a:pt x="58" y="36"/>
                    </a:lnTo>
                    <a:lnTo>
                      <a:pt x="58" y="28"/>
                    </a:lnTo>
                    <a:lnTo>
                      <a:pt x="58" y="23"/>
                    </a:lnTo>
                    <a:lnTo>
                      <a:pt x="58" y="17"/>
                    </a:lnTo>
                    <a:lnTo>
                      <a:pt x="58" y="13"/>
                    </a:lnTo>
                    <a:lnTo>
                      <a:pt x="58" y="9"/>
                    </a:lnTo>
                    <a:lnTo>
                      <a:pt x="58" y="5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5" name="Freeform 18"/>
              <p:cNvSpPr>
                <a:spLocks/>
              </p:cNvSpPr>
              <p:nvPr/>
            </p:nvSpPr>
            <p:spPr bwMode="auto">
              <a:xfrm>
                <a:off x="4230" y="1772"/>
                <a:ext cx="108" cy="36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40" y="0"/>
                  </a:cxn>
                  <a:cxn ang="0">
                    <a:pos x="152" y="0"/>
                  </a:cxn>
                  <a:cxn ang="0">
                    <a:pos x="163" y="4"/>
                  </a:cxn>
                  <a:cxn ang="0">
                    <a:pos x="175" y="8"/>
                  </a:cxn>
                  <a:cxn ang="0">
                    <a:pos x="184" y="12"/>
                  </a:cxn>
                  <a:cxn ang="0">
                    <a:pos x="194" y="17"/>
                  </a:cxn>
                  <a:cxn ang="0">
                    <a:pos x="203" y="25"/>
                  </a:cxn>
                  <a:cxn ang="0">
                    <a:pos x="213" y="36"/>
                  </a:cxn>
                  <a:cxn ang="0">
                    <a:pos x="216" y="50"/>
                  </a:cxn>
                  <a:cxn ang="0">
                    <a:pos x="211" y="59"/>
                  </a:cxn>
                  <a:cxn ang="0">
                    <a:pos x="201" y="65"/>
                  </a:cxn>
                  <a:cxn ang="0">
                    <a:pos x="188" y="69"/>
                  </a:cxn>
                  <a:cxn ang="0">
                    <a:pos x="175" y="71"/>
                  </a:cxn>
                  <a:cxn ang="0">
                    <a:pos x="165" y="72"/>
                  </a:cxn>
                  <a:cxn ang="0">
                    <a:pos x="154" y="72"/>
                  </a:cxn>
                  <a:cxn ang="0">
                    <a:pos x="138" y="72"/>
                  </a:cxn>
                  <a:cxn ang="0">
                    <a:pos x="123" y="72"/>
                  </a:cxn>
                  <a:cxn ang="0">
                    <a:pos x="104" y="72"/>
                  </a:cxn>
                  <a:cxn ang="0">
                    <a:pos x="87" y="72"/>
                  </a:cxn>
                  <a:cxn ang="0">
                    <a:pos x="70" y="72"/>
                  </a:cxn>
                  <a:cxn ang="0">
                    <a:pos x="55" y="72"/>
                  </a:cxn>
                  <a:cxn ang="0">
                    <a:pos x="43" y="72"/>
                  </a:cxn>
                  <a:cxn ang="0">
                    <a:pos x="34" y="72"/>
                  </a:cxn>
                  <a:cxn ang="0">
                    <a:pos x="23" y="71"/>
                  </a:cxn>
                  <a:cxn ang="0">
                    <a:pos x="9" y="67"/>
                  </a:cxn>
                  <a:cxn ang="0">
                    <a:pos x="0" y="59"/>
                  </a:cxn>
                  <a:cxn ang="0">
                    <a:pos x="0" y="46"/>
                  </a:cxn>
                  <a:cxn ang="0">
                    <a:pos x="4" y="36"/>
                  </a:cxn>
                  <a:cxn ang="0">
                    <a:pos x="7" y="29"/>
                  </a:cxn>
                  <a:cxn ang="0">
                    <a:pos x="17" y="19"/>
                  </a:cxn>
                  <a:cxn ang="0">
                    <a:pos x="28" y="14"/>
                  </a:cxn>
                  <a:cxn ang="0">
                    <a:pos x="40" y="12"/>
                  </a:cxn>
                  <a:cxn ang="0">
                    <a:pos x="49" y="12"/>
                  </a:cxn>
                  <a:cxn ang="0">
                    <a:pos x="59" y="10"/>
                  </a:cxn>
                  <a:cxn ang="0">
                    <a:pos x="70" y="10"/>
                  </a:cxn>
                  <a:cxn ang="0">
                    <a:pos x="81" y="10"/>
                  </a:cxn>
                  <a:cxn ang="0">
                    <a:pos x="93" y="10"/>
                  </a:cxn>
                  <a:cxn ang="0">
                    <a:pos x="104" y="8"/>
                  </a:cxn>
                  <a:cxn ang="0">
                    <a:pos x="114" y="8"/>
                  </a:cxn>
                  <a:cxn ang="0">
                    <a:pos x="123" y="6"/>
                  </a:cxn>
                  <a:cxn ang="0">
                    <a:pos x="127" y="4"/>
                  </a:cxn>
                </a:cxnLst>
                <a:rect l="0" t="0" r="r" b="b"/>
                <a:pathLst>
                  <a:path w="216" h="72">
                    <a:moveTo>
                      <a:pt x="127" y="4"/>
                    </a:moveTo>
                    <a:lnTo>
                      <a:pt x="131" y="2"/>
                    </a:lnTo>
                    <a:lnTo>
                      <a:pt x="135" y="0"/>
                    </a:lnTo>
                    <a:lnTo>
                      <a:pt x="140" y="0"/>
                    </a:lnTo>
                    <a:lnTo>
                      <a:pt x="146" y="0"/>
                    </a:lnTo>
                    <a:lnTo>
                      <a:pt x="152" y="0"/>
                    </a:lnTo>
                    <a:lnTo>
                      <a:pt x="157" y="2"/>
                    </a:lnTo>
                    <a:lnTo>
                      <a:pt x="163" y="4"/>
                    </a:lnTo>
                    <a:lnTo>
                      <a:pt x="169" y="6"/>
                    </a:lnTo>
                    <a:lnTo>
                      <a:pt x="175" y="8"/>
                    </a:lnTo>
                    <a:lnTo>
                      <a:pt x="180" y="10"/>
                    </a:lnTo>
                    <a:lnTo>
                      <a:pt x="184" y="12"/>
                    </a:lnTo>
                    <a:lnTo>
                      <a:pt x="190" y="15"/>
                    </a:lnTo>
                    <a:lnTo>
                      <a:pt x="194" y="17"/>
                    </a:lnTo>
                    <a:lnTo>
                      <a:pt x="199" y="21"/>
                    </a:lnTo>
                    <a:lnTo>
                      <a:pt x="203" y="25"/>
                    </a:lnTo>
                    <a:lnTo>
                      <a:pt x="209" y="29"/>
                    </a:lnTo>
                    <a:lnTo>
                      <a:pt x="213" y="36"/>
                    </a:lnTo>
                    <a:lnTo>
                      <a:pt x="216" y="42"/>
                    </a:lnTo>
                    <a:lnTo>
                      <a:pt x="216" y="50"/>
                    </a:lnTo>
                    <a:lnTo>
                      <a:pt x="214" y="57"/>
                    </a:lnTo>
                    <a:lnTo>
                      <a:pt x="211" y="59"/>
                    </a:lnTo>
                    <a:lnTo>
                      <a:pt x="207" y="63"/>
                    </a:lnTo>
                    <a:lnTo>
                      <a:pt x="201" y="65"/>
                    </a:lnTo>
                    <a:lnTo>
                      <a:pt x="195" y="67"/>
                    </a:lnTo>
                    <a:lnTo>
                      <a:pt x="188" y="69"/>
                    </a:lnTo>
                    <a:lnTo>
                      <a:pt x="180" y="71"/>
                    </a:lnTo>
                    <a:lnTo>
                      <a:pt x="175" y="71"/>
                    </a:lnTo>
                    <a:lnTo>
                      <a:pt x="169" y="72"/>
                    </a:lnTo>
                    <a:lnTo>
                      <a:pt x="165" y="72"/>
                    </a:lnTo>
                    <a:lnTo>
                      <a:pt x="159" y="72"/>
                    </a:lnTo>
                    <a:lnTo>
                      <a:pt x="154" y="72"/>
                    </a:lnTo>
                    <a:lnTo>
                      <a:pt x="146" y="72"/>
                    </a:lnTo>
                    <a:lnTo>
                      <a:pt x="138" y="72"/>
                    </a:lnTo>
                    <a:lnTo>
                      <a:pt x="131" y="72"/>
                    </a:lnTo>
                    <a:lnTo>
                      <a:pt x="123" y="72"/>
                    </a:lnTo>
                    <a:lnTo>
                      <a:pt x="114" y="72"/>
                    </a:lnTo>
                    <a:lnTo>
                      <a:pt x="104" y="72"/>
                    </a:lnTo>
                    <a:lnTo>
                      <a:pt x="97" y="72"/>
                    </a:lnTo>
                    <a:lnTo>
                      <a:pt x="87" y="72"/>
                    </a:lnTo>
                    <a:lnTo>
                      <a:pt x="78" y="72"/>
                    </a:lnTo>
                    <a:lnTo>
                      <a:pt x="70" y="72"/>
                    </a:lnTo>
                    <a:lnTo>
                      <a:pt x="62" y="72"/>
                    </a:lnTo>
                    <a:lnTo>
                      <a:pt x="55" y="72"/>
                    </a:lnTo>
                    <a:lnTo>
                      <a:pt x="49" y="72"/>
                    </a:lnTo>
                    <a:lnTo>
                      <a:pt x="43" y="72"/>
                    </a:lnTo>
                    <a:lnTo>
                      <a:pt x="40" y="72"/>
                    </a:lnTo>
                    <a:lnTo>
                      <a:pt x="34" y="72"/>
                    </a:lnTo>
                    <a:lnTo>
                      <a:pt x="28" y="72"/>
                    </a:lnTo>
                    <a:lnTo>
                      <a:pt x="23" y="71"/>
                    </a:lnTo>
                    <a:lnTo>
                      <a:pt x="19" y="71"/>
                    </a:lnTo>
                    <a:lnTo>
                      <a:pt x="9" y="67"/>
                    </a:lnTo>
                    <a:lnTo>
                      <a:pt x="0" y="67"/>
                    </a:lnTo>
                    <a:lnTo>
                      <a:pt x="0" y="59"/>
                    </a:lnTo>
                    <a:lnTo>
                      <a:pt x="0" y="52"/>
                    </a:lnTo>
                    <a:lnTo>
                      <a:pt x="0" y="46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5" y="31"/>
                    </a:lnTo>
                    <a:lnTo>
                      <a:pt x="7" y="29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5"/>
                    </a:lnTo>
                    <a:lnTo>
                      <a:pt x="28" y="14"/>
                    </a:lnTo>
                    <a:lnTo>
                      <a:pt x="34" y="12"/>
                    </a:lnTo>
                    <a:lnTo>
                      <a:pt x="40" y="12"/>
                    </a:lnTo>
                    <a:lnTo>
                      <a:pt x="45" y="12"/>
                    </a:lnTo>
                    <a:lnTo>
                      <a:pt x="49" y="12"/>
                    </a:lnTo>
                    <a:lnTo>
                      <a:pt x="55" y="10"/>
                    </a:lnTo>
                    <a:lnTo>
                      <a:pt x="59" y="10"/>
                    </a:lnTo>
                    <a:lnTo>
                      <a:pt x="66" y="10"/>
                    </a:lnTo>
                    <a:lnTo>
                      <a:pt x="70" y="10"/>
                    </a:lnTo>
                    <a:lnTo>
                      <a:pt x="76" y="10"/>
                    </a:lnTo>
                    <a:lnTo>
                      <a:pt x="81" y="10"/>
                    </a:lnTo>
                    <a:lnTo>
                      <a:pt x="87" y="10"/>
                    </a:lnTo>
                    <a:lnTo>
                      <a:pt x="93" y="10"/>
                    </a:lnTo>
                    <a:lnTo>
                      <a:pt x="99" y="10"/>
                    </a:lnTo>
                    <a:lnTo>
                      <a:pt x="104" y="8"/>
                    </a:lnTo>
                    <a:lnTo>
                      <a:pt x="108" y="8"/>
                    </a:lnTo>
                    <a:lnTo>
                      <a:pt x="114" y="8"/>
                    </a:lnTo>
                    <a:lnTo>
                      <a:pt x="118" y="6"/>
                    </a:lnTo>
                    <a:lnTo>
                      <a:pt x="123" y="6"/>
                    </a:lnTo>
                    <a:lnTo>
                      <a:pt x="127" y="4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6" name="Freeform 19"/>
              <p:cNvSpPr>
                <a:spLocks/>
              </p:cNvSpPr>
              <p:nvPr/>
            </p:nvSpPr>
            <p:spPr bwMode="auto">
              <a:xfrm>
                <a:off x="4246" y="1899"/>
                <a:ext cx="107" cy="37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41" y="0"/>
                  </a:cxn>
                  <a:cxn ang="0">
                    <a:pos x="150" y="0"/>
                  </a:cxn>
                  <a:cxn ang="0">
                    <a:pos x="162" y="4"/>
                  </a:cxn>
                  <a:cxn ang="0">
                    <a:pos x="173" y="8"/>
                  </a:cxn>
                  <a:cxn ang="0">
                    <a:pos x="184" y="11"/>
                  </a:cxn>
                  <a:cxn ang="0">
                    <a:pos x="194" y="17"/>
                  </a:cxn>
                  <a:cxn ang="0">
                    <a:pos x="203" y="25"/>
                  </a:cxn>
                  <a:cxn ang="0">
                    <a:pos x="213" y="36"/>
                  </a:cxn>
                  <a:cxn ang="0">
                    <a:pos x="215" y="49"/>
                  </a:cxn>
                  <a:cxn ang="0">
                    <a:pos x="211" y="59"/>
                  </a:cxn>
                  <a:cxn ang="0">
                    <a:pos x="202" y="65"/>
                  </a:cxn>
                  <a:cxn ang="0">
                    <a:pos x="186" y="68"/>
                  </a:cxn>
                  <a:cxn ang="0">
                    <a:pos x="173" y="70"/>
                  </a:cxn>
                  <a:cxn ang="0">
                    <a:pos x="163" y="72"/>
                  </a:cxn>
                  <a:cxn ang="0">
                    <a:pos x="152" y="72"/>
                  </a:cxn>
                  <a:cxn ang="0">
                    <a:pos x="137" y="72"/>
                  </a:cxn>
                  <a:cxn ang="0">
                    <a:pos x="122" y="72"/>
                  </a:cxn>
                  <a:cxn ang="0">
                    <a:pos x="105" y="72"/>
                  </a:cxn>
                  <a:cxn ang="0">
                    <a:pos x="86" y="72"/>
                  </a:cxn>
                  <a:cxn ang="0">
                    <a:pos x="70" y="72"/>
                  </a:cxn>
                  <a:cxn ang="0">
                    <a:pos x="53" y="72"/>
                  </a:cxn>
                  <a:cxn ang="0">
                    <a:pos x="42" y="72"/>
                  </a:cxn>
                  <a:cxn ang="0">
                    <a:pos x="34" y="72"/>
                  </a:cxn>
                  <a:cxn ang="0">
                    <a:pos x="25" y="70"/>
                  </a:cxn>
                  <a:cxn ang="0">
                    <a:pos x="10" y="66"/>
                  </a:cxn>
                  <a:cxn ang="0">
                    <a:pos x="0" y="59"/>
                  </a:cxn>
                  <a:cxn ang="0">
                    <a:pos x="0" y="46"/>
                  </a:cxn>
                  <a:cxn ang="0">
                    <a:pos x="4" y="36"/>
                  </a:cxn>
                  <a:cxn ang="0">
                    <a:pos x="8" y="27"/>
                  </a:cxn>
                  <a:cxn ang="0">
                    <a:pos x="17" y="17"/>
                  </a:cxn>
                  <a:cxn ang="0">
                    <a:pos x="30" y="13"/>
                  </a:cxn>
                  <a:cxn ang="0">
                    <a:pos x="40" y="11"/>
                  </a:cxn>
                  <a:cxn ang="0">
                    <a:pos x="49" y="9"/>
                  </a:cxn>
                  <a:cxn ang="0">
                    <a:pos x="61" y="9"/>
                  </a:cxn>
                  <a:cxn ang="0">
                    <a:pos x="70" y="9"/>
                  </a:cxn>
                  <a:cxn ang="0">
                    <a:pos x="82" y="9"/>
                  </a:cxn>
                  <a:cxn ang="0">
                    <a:pos x="93" y="8"/>
                  </a:cxn>
                  <a:cxn ang="0">
                    <a:pos x="103" y="8"/>
                  </a:cxn>
                  <a:cxn ang="0">
                    <a:pos x="112" y="8"/>
                  </a:cxn>
                  <a:cxn ang="0">
                    <a:pos x="122" y="6"/>
                  </a:cxn>
                  <a:cxn ang="0">
                    <a:pos x="127" y="4"/>
                  </a:cxn>
                </a:cxnLst>
                <a:rect l="0" t="0" r="r" b="b"/>
                <a:pathLst>
                  <a:path w="215" h="72">
                    <a:moveTo>
                      <a:pt x="127" y="4"/>
                    </a:moveTo>
                    <a:lnTo>
                      <a:pt x="131" y="2"/>
                    </a:lnTo>
                    <a:lnTo>
                      <a:pt x="135" y="0"/>
                    </a:lnTo>
                    <a:lnTo>
                      <a:pt x="141" y="0"/>
                    </a:lnTo>
                    <a:lnTo>
                      <a:pt x="146" y="0"/>
                    </a:lnTo>
                    <a:lnTo>
                      <a:pt x="150" y="0"/>
                    </a:lnTo>
                    <a:lnTo>
                      <a:pt x="156" y="2"/>
                    </a:lnTo>
                    <a:lnTo>
                      <a:pt x="162" y="4"/>
                    </a:lnTo>
                    <a:lnTo>
                      <a:pt x="169" y="6"/>
                    </a:lnTo>
                    <a:lnTo>
                      <a:pt x="173" y="8"/>
                    </a:lnTo>
                    <a:lnTo>
                      <a:pt x="179" y="9"/>
                    </a:lnTo>
                    <a:lnTo>
                      <a:pt x="184" y="11"/>
                    </a:lnTo>
                    <a:lnTo>
                      <a:pt x="190" y="15"/>
                    </a:lnTo>
                    <a:lnTo>
                      <a:pt x="194" y="17"/>
                    </a:lnTo>
                    <a:lnTo>
                      <a:pt x="200" y="21"/>
                    </a:lnTo>
                    <a:lnTo>
                      <a:pt x="203" y="25"/>
                    </a:lnTo>
                    <a:lnTo>
                      <a:pt x="207" y="28"/>
                    </a:lnTo>
                    <a:lnTo>
                      <a:pt x="213" y="36"/>
                    </a:lnTo>
                    <a:lnTo>
                      <a:pt x="215" y="42"/>
                    </a:lnTo>
                    <a:lnTo>
                      <a:pt x="215" y="49"/>
                    </a:lnTo>
                    <a:lnTo>
                      <a:pt x="213" y="57"/>
                    </a:lnTo>
                    <a:lnTo>
                      <a:pt x="211" y="59"/>
                    </a:lnTo>
                    <a:lnTo>
                      <a:pt x="205" y="61"/>
                    </a:lnTo>
                    <a:lnTo>
                      <a:pt x="202" y="65"/>
                    </a:lnTo>
                    <a:lnTo>
                      <a:pt x="196" y="66"/>
                    </a:lnTo>
                    <a:lnTo>
                      <a:pt x="186" y="68"/>
                    </a:lnTo>
                    <a:lnTo>
                      <a:pt x="179" y="70"/>
                    </a:lnTo>
                    <a:lnTo>
                      <a:pt x="173" y="70"/>
                    </a:lnTo>
                    <a:lnTo>
                      <a:pt x="169" y="72"/>
                    </a:lnTo>
                    <a:lnTo>
                      <a:pt x="163" y="72"/>
                    </a:lnTo>
                    <a:lnTo>
                      <a:pt x="158" y="72"/>
                    </a:lnTo>
                    <a:lnTo>
                      <a:pt x="152" y="72"/>
                    </a:lnTo>
                    <a:lnTo>
                      <a:pt x="146" y="72"/>
                    </a:lnTo>
                    <a:lnTo>
                      <a:pt x="137" y="72"/>
                    </a:lnTo>
                    <a:lnTo>
                      <a:pt x="131" y="72"/>
                    </a:lnTo>
                    <a:lnTo>
                      <a:pt x="122" y="72"/>
                    </a:lnTo>
                    <a:lnTo>
                      <a:pt x="114" y="72"/>
                    </a:lnTo>
                    <a:lnTo>
                      <a:pt x="105" y="72"/>
                    </a:lnTo>
                    <a:lnTo>
                      <a:pt x="95" y="72"/>
                    </a:lnTo>
                    <a:lnTo>
                      <a:pt x="86" y="72"/>
                    </a:lnTo>
                    <a:lnTo>
                      <a:pt x="78" y="72"/>
                    </a:lnTo>
                    <a:lnTo>
                      <a:pt x="70" y="72"/>
                    </a:lnTo>
                    <a:lnTo>
                      <a:pt x="61" y="72"/>
                    </a:lnTo>
                    <a:lnTo>
                      <a:pt x="53" y="72"/>
                    </a:lnTo>
                    <a:lnTo>
                      <a:pt x="48" y="72"/>
                    </a:lnTo>
                    <a:lnTo>
                      <a:pt x="42" y="72"/>
                    </a:lnTo>
                    <a:lnTo>
                      <a:pt x="38" y="72"/>
                    </a:lnTo>
                    <a:lnTo>
                      <a:pt x="34" y="72"/>
                    </a:lnTo>
                    <a:lnTo>
                      <a:pt x="29" y="72"/>
                    </a:lnTo>
                    <a:lnTo>
                      <a:pt x="25" y="70"/>
                    </a:lnTo>
                    <a:lnTo>
                      <a:pt x="19" y="70"/>
                    </a:lnTo>
                    <a:lnTo>
                      <a:pt x="10" y="66"/>
                    </a:lnTo>
                    <a:lnTo>
                      <a:pt x="2" y="66"/>
                    </a:lnTo>
                    <a:lnTo>
                      <a:pt x="0" y="59"/>
                    </a:lnTo>
                    <a:lnTo>
                      <a:pt x="0" y="51"/>
                    </a:lnTo>
                    <a:lnTo>
                      <a:pt x="0" y="46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7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7" y="15"/>
                    </a:lnTo>
                    <a:lnTo>
                      <a:pt x="30" y="13"/>
                    </a:lnTo>
                    <a:lnTo>
                      <a:pt x="34" y="11"/>
                    </a:lnTo>
                    <a:lnTo>
                      <a:pt x="40" y="11"/>
                    </a:lnTo>
                    <a:lnTo>
                      <a:pt x="46" y="11"/>
                    </a:lnTo>
                    <a:lnTo>
                      <a:pt x="49" y="9"/>
                    </a:lnTo>
                    <a:lnTo>
                      <a:pt x="55" y="9"/>
                    </a:lnTo>
                    <a:lnTo>
                      <a:pt x="61" y="9"/>
                    </a:lnTo>
                    <a:lnTo>
                      <a:pt x="65" y="9"/>
                    </a:lnTo>
                    <a:lnTo>
                      <a:pt x="70" y="9"/>
                    </a:lnTo>
                    <a:lnTo>
                      <a:pt x="76" y="9"/>
                    </a:lnTo>
                    <a:lnTo>
                      <a:pt x="82" y="9"/>
                    </a:lnTo>
                    <a:lnTo>
                      <a:pt x="87" y="9"/>
                    </a:lnTo>
                    <a:lnTo>
                      <a:pt x="93" y="8"/>
                    </a:lnTo>
                    <a:lnTo>
                      <a:pt x="97" y="8"/>
                    </a:lnTo>
                    <a:lnTo>
                      <a:pt x="103" y="8"/>
                    </a:lnTo>
                    <a:lnTo>
                      <a:pt x="108" y="8"/>
                    </a:lnTo>
                    <a:lnTo>
                      <a:pt x="112" y="8"/>
                    </a:lnTo>
                    <a:lnTo>
                      <a:pt x="118" y="6"/>
                    </a:lnTo>
                    <a:lnTo>
                      <a:pt x="122" y="6"/>
                    </a:lnTo>
                    <a:lnTo>
                      <a:pt x="127" y="4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7" name="Freeform 20"/>
              <p:cNvSpPr>
                <a:spLocks/>
              </p:cNvSpPr>
              <p:nvPr/>
            </p:nvSpPr>
            <p:spPr bwMode="auto">
              <a:xfrm>
                <a:off x="4262" y="2027"/>
                <a:ext cx="109" cy="37"/>
              </a:xfrm>
              <a:custGeom>
                <a:avLst/>
                <a:gdLst/>
                <a:ahLst/>
                <a:cxnLst>
                  <a:cxn ang="0">
                    <a:pos x="133" y="0"/>
                  </a:cxn>
                  <a:cxn ang="0">
                    <a:pos x="143" y="0"/>
                  </a:cxn>
                  <a:cxn ang="0">
                    <a:pos x="152" y="0"/>
                  </a:cxn>
                  <a:cxn ang="0">
                    <a:pos x="164" y="2"/>
                  </a:cxn>
                  <a:cxn ang="0">
                    <a:pos x="175" y="5"/>
                  </a:cxn>
                  <a:cxn ang="0">
                    <a:pos x="185" y="11"/>
                  </a:cxn>
                  <a:cxn ang="0">
                    <a:pos x="194" y="17"/>
                  </a:cxn>
                  <a:cxn ang="0">
                    <a:pos x="204" y="24"/>
                  </a:cxn>
                  <a:cxn ang="0">
                    <a:pos x="213" y="36"/>
                  </a:cxn>
                  <a:cxn ang="0">
                    <a:pos x="217" y="51"/>
                  </a:cxn>
                  <a:cxn ang="0">
                    <a:pos x="211" y="60"/>
                  </a:cxn>
                  <a:cxn ang="0">
                    <a:pos x="202" y="64"/>
                  </a:cxn>
                  <a:cxn ang="0">
                    <a:pos x="189" y="70"/>
                  </a:cxn>
                  <a:cxn ang="0">
                    <a:pos x="175" y="72"/>
                  </a:cxn>
                  <a:cxn ang="0">
                    <a:pos x="166" y="74"/>
                  </a:cxn>
                  <a:cxn ang="0">
                    <a:pos x="154" y="74"/>
                  </a:cxn>
                  <a:cxn ang="0">
                    <a:pos x="139" y="74"/>
                  </a:cxn>
                  <a:cxn ang="0">
                    <a:pos x="124" y="74"/>
                  </a:cxn>
                  <a:cxn ang="0">
                    <a:pos x="105" y="74"/>
                  </a:cxn>
                  <a:cxn ang="0">
                    <a:pos x="92" y="74"/>
                  </a:cxn>
                  <a:cxn ang="0">
                    <a:pos x="82" y="74"/>
                  </a:cxn>
                  <a:cxn ang="0">
                    <a:pos x="69" y="74"/>
                  </a:cxn>
                  <a:cxn ang="0">
                    <a:pos x="54" y="74"/>
                  </a:cxn>
                  <a:cxn ang="0">
                    <a:pos x="42" y="74"/>
                  </a:cxn>
                  <a:cxn ang="0">
                    <a:pos x="33" y="74"/>
                  </a:cxn>
                  <a:cxn ang="0">
                    <a:pos x="23" y="72"/>
                  </a:cxn>
                  <a:cxn ang="0">
                    <a:pos x="10" y="68"/>
                  </a:cxn>
                  <a:cxn ang="0">
                    <a:pos x="0" y="60"/>
                  </a:cxn>
                  <a:cxn ang="0">
                    <a:pos x="0" y="47"/>
                  </a:cxn>
                  <a:cxn ang="0">
                    <a:pos x="4" y="36"/>
                  </a:cxn>
                  <a:cxn ang="0">
                    <a:pos x="8" y="28"/>
                  </a:cxn>
                  <a:cxn ang="0">
                    <a:pos x="17" y="19"/>
                  </a:cxn>
                  <a:cxn ang="0">
                    <a:pos x="29" y="13"/>
                  </a:cxn>
                  <a:cxn ang="0">
                    <a:pos x="40" y="11"/>
                  </a:cxn>
                  <a:cxn ang="0">
                    <a:pos x="50" y="11"/>
                  </a:cxn>
                  <a:cxn ang="0">
                    <a:pos x="61" y="9"/>
                  </a:cxn>
                  <a:cxn ang="0">
                    <a:pos x="71" y="9"/>
                  </a:cxn>
                  <a:cxn ang="0">
                    <a:pos x="82" y="9"/>
                  </a:cxn>
                  <a:cxn ang="0">
                    <a:pos x="93" y="9"/>
                  </a:cxn>
                  <a:cxn ang="0">
                    <a:pos x="105" y="7"/>
                  </a:cxn>
                  <a:cxn ang="0">
                    <a:pos x="114" y="5"/>
                  </a:cxn>
                  <a:cxn ang="0">
                    <a:pos x="124" y="3"/>
                  </a:cxn>
                  <a:cxn ang="0">
                    <a:pos x="130" y="3"/>
                  </a:cxn>
                </a:cxnLst>
                <a:rect l="0" t="0" r="r" b="b"/>
                <a:pathLst>
                  <a:path w="217" h="74">
                    <a:moveTo>
                      <a:pt x="130" y="3"/>
                    </a:moveTo>
                    <a:lnTo>
                      <a:pt x="133" y="0"/>
                    </a:lnTo>
                    <a:lnTo>
                      <a:pt x="137" y="0"/>
                    </a:lnTo>
                    <a:lnTo>
                      <a:pt x="143" y="0"/>
                    </a:lnTo>
                    <a:lnTo>
                      <a:pt x="147" y="0"/>
                    </a:lnTo>
                    <a:lnTo>
                      <a:pt x="152" y="0"/>
                    </a:lnTo>
                    <a:lnTo>
                      <a:pt x="158" y="2"/>
                    </a:lnTo>
                    <a:lnTo>
                      <a:pt x="164" y="2"/>
                    </a:lnTo>
                    <a:lnTo>
                      <a:pt x="170" y="5"/>
                    </a:lnTo>
                    <a:lnTo>
                      <a:pt x="175" y="5"/>
                    </a:lnTo>
                    <a:lnTo>
                      <a:pt x="181" y="9"/>
                    </a:lnTo>
                    <a:lnTo>
                      <a:pt x="185" y="11"/>
                    </a:lnTo>
                    <a:lnTo>
                      <a:pt x="190" y="15"/>
                    </a:lnTo>
                    <a:lnTo>
                      <a:pt x="194" y="17"/>
                    </a:lnTo>
                    <a:lnTo>
                      <a:pt x="200" y="21"/>
                    </a:lnTo>
                    <a:lnTo>
                      <a:pt x="204" y="24"/>
                    </a:lnTo>
                    <a:lnTo>
                      <a:pt x="208" y="28"/>
                    </a:lnTo>
                    <a:lnTo>
                      <a:pt x="213" y="36"/>
                    </a:lnTo>
                    <a:lnTo>
                      <a:pt x="217" y="43"/>
                    </a:lnTo>
                    <a:lnTo>
                      <a:pt x="217" y="51"/>
                    </a:lnTo>
                    <a:lnTo>
                      <a:pt x="215" y="57"/>
                    </a:lnTo>
                    <a:lnTo>
                      <a:pt x="211" y="60"/>
                    </a:lnTo>
                    <a:lnTo>
                      <a:pt x="208" y="62"/>
                    </a:lnTo>
                    <a:lnTo>
                      <a:pt x="202" y="64"/>
                    </a:lnTo>
                    <a:lnTo>
                      <a:pt x="196" y="68"/>
                    </a:lnTo>
                    <a:lnTo>
                      <a:pt x="189" y="70"/>
                    </a:lnTo>
                    <a:lnTo>
                      <a:pt x="181" y="72"/>
                    </a:lnTo>
                    <a:lnTo>
                      <a:pt x="175" y="72"/>
                    </a:lnTo>
                    <a:lnTo>
                      <a:pt x="171" y="72"/>
                    </a:lnTo>
                    <a:lnTo>
                      <a:pt x="166" y="74"/>
                    </a:lnTo>
                    <a:lnTo>
                      <a:pt x="160" y="74"/>
                    </a:lnTo>
                    <a:lnTo>
                      <a:pt x="154" y="74"/>
                    </a:lnTo>
                    <a:lnTo>
                      <a:pt x="147" y="74"/>
                    </a:lnTo>
                    <a:lnTo>
                      <a:pt x="139" y="74"/>
                    </a:lnTo>
                    <a:lnTo>
                      <a:pt x="133" y="74"/>
                    </a:lnTo>
                    <a:lnTo>
                      <a:pt x="124" y="74"/>
                    </a:lnTo>
                    <a:lnTo>
                      <a:pt x="116" y="74"/>
                    </a:lnTo>
                    <a:lnTo>
                      <a:pt x="105" y="74"/>
                    </a:lnTo>
                    <a:lnTo>
                      <a:pt x="97" y="74"/>
                    </a:lnTo>
                    <a:lnTo>
                      <a:pt x="92" y="74"/>
                    </a:lnTo>
                    <a:lnTo>
                      <a:pt x="86" y="74"/>
                    </a:lnTo>
                    <a:lnTo>
                      <a:pt x="82" y="74"/>
                    </a:lnTo>
                    <a:lnTo>
                      <a:pt x="78" y="74"/>
                    </a:lnTo>
                    <a:lnTo>
                      <a:pt x="69" y="74"/>
                    </a:lnTo>
                    <a:lnTo>
                      <a:pt x="61" y="74"/>
                    </a:lnTo>
                    <a:lnTo>
                      <a:pt x="54" y="74"/>
                    </a:lnTo>
                    <a:lnTo>
                      <a:pt x="48" y="74"/>
                    </a:lnTo>
                    <a:lnTo>
                      <a:pt x="42" y="74"/>
                    </a:lnTo>
                    <a:lnTo>
                      <a:pt x="38" y="74"/>
                    </a:lnTo>
                    <a:lnTo>
                      <a:pt x="33" y="74"/>
                    </a:lnTo>
                    <a:lnTo>
                      <a:pt x="29" y="72"/>
                    </a:lnTo>
                    <a:lnTo>
                      <a:pt x="23" y="72"/>
                    </a:lnTo>
                    <a:lnTo>
                      <a:pt x="19" y="72"/>
                    </a:lnTo>
                    <a:lnTo>
                      <a:pt x="10" y="68"/>
                    </a:lnTo>
                    <a:lnTo>
                      <a:pt x="0" y="68"/>
                    </a:lnTo>
                    <a:lnTo>
                      <a:pt x="0" y="60"/>
                    </a:lnTo>
                    <a:lnTo>
                      <a:pt x="0" y="53"/>
                    </a:lnTo>
                    <a:lnTo>
                      <a:pt x="0" y="47"/>
                    </a:lnTo>
                    <a:lnTo>
                      <a:pt x="2" y="41"/>
                    </a:lnTo>
                    <a:lnTo>
                      <a:pt x="4" y="36"/>
                    </a:lnTo>
                    <a:lnTo>
                      <a:pt x="6" y="32"/>
                    </a:lnTo>
                    <a:lnTo>
                      <a:pt x="8" y="28"/>
                    </a:lnTo>
                    <a:lnTo>
                      <a:pt x="12" y="26"/>
                    </a:lnTo>
                    <a:lnTo>
                      <a:pt x="17" y="19"/>
                    </a:lnTo>
                    <a:lnTo>
                      <a:pt x="25" y="17"/>
                    </a:lnTo>
                    <a:lnTo>
                      <a:pt x="29" y="13"/>
                    </a:lnTo>
                    <a:lnTo>
                      <a:pt x="35" y="13"/>
                    </a:lnTo>
                    <a:lnTo>
                      <a:pt x="40" y="11"/>
                    </a:lnTo>
                    <a:lnTo>
                      <a:pt x="46" y="11"/>
                    </a:lnTo>
                    <a:lnTo>
                      <a:pt x="50" y="11"/>
                    </a:lnTo>
                    <a:lnTo>
                      <a:pt x="55" y="9"/>
                    </a:lnTo>
                    <a:lnTo>
                      <a:pt x="61" y="9"/>
                    </a:lnTo>
                    <a:lnTo>
                      <a:pt x="65" y="9"/>
                    </a:lnTo>
                    <a:lnTo>
                      <a:pt x="71" y="9"/>
                    </a:lnTo>
                    <a:lnTo>
                      <a:pt x="76" y="9"/>
                    </a:lnTo>
                    <a:lnTo>
                      <a:pt x="82" y="9"/>
                    </a:lnTo>
                    <a:lnTo>
                      <a:pt x="88" y="9"/>
                    </a:lnTo>
                    <a:lnTo>
                      <a:pt x="93" y="9"/>
                    </a:lnTo>
                    <a:lnTo>
                      <a:pt x="99" y="7"/>
                    </a:lnTo>
                    <a:lnTo>
                      <a:pt x="105" y="7"/>
                    </a:lnTo>
                    <a:lnTo>
                      <a:pt x="109" y="7"/>
                    </a:lnTo>
                    <a:lnTo>
                      <a:pt x="114" y="5"/>
                    </a:lnTo>
                    <a:lnTo>
                      <a:pt x="118" y="5"/>
                    </a:lnTo>
                    <a:lnTo>
                      <a:pt x="124" y="3"/>
                    </a:lnTo>
                    <a:lnTo>
                      <a:pt x="130" y="3"/>
                    </a:lnTo>
                    <a:lnTo>
                      <a:pt x="13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" name="Freeform 21"/>
              <p:cNvSpPr>
                <a:spLocks/>
              </p:cNvSpPr>
              <p:nvPr/>
            </p:nvSpPr>
            <p:spPr bwMode="auto">
              <a:xfrm>
                <a:off x="4269" y="2186"/>
                <a:ext cx="107" cy="38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40" y="0"/>
                  </a:cxn>
                  <a:cxn ang="0">
                    <a:pos x="152" y="0"/>
                  </a:cxn>
                  <a:cxn ang="0">
                    <a:pos x="163" y="4"/>
                  </a:cxn>
                  <a:cxn ang="0">
                    <a:pos x="175" y="8"/>
                  </a:cxn>
                  <a:cxn ang="0">
                    <a:pos x="184" y="11"/>
                  </a:cxn>
                  <a:cxn ang="0">
                    <a:pos x="199" y="21"/>
                  </a:cxn>
                  <a:cxn ang="0">
                    <a:pos x="213" y="36"/>
                  </a:cxn>
                  <a:cxn ang="0">
                    <a:pos x="214" y="49"/>
                  </a:cxn>
                  <a:cxn ang="0">
                    <a:pos x="211" y="59"/>
                  </a:cxn>
                  <a:cxn ang="0">
                    <a:pos x="201" y="65"/>
                  </a:cxn>
                  <a:cxn ang="0">
                    <a:pos x="188" y="68"/>
                  </a:cxn>
                  <a:cxn ang="0">
                    <a:pos x="175" y="70"/>
                  </a:cxn>
                  <a:cxn ang="0">
                    <a:pos x="165" y="72"/>
                  </a:cxn>
                  <a:cxn ang="0">
                    <a:pos x="154" y="74"/>
                  </a:cxn>
                  <a:cxn ang="0">
                    <a:pos x="138" y="74"/>
                  </a:cxn>
                  <a:cxn ang="0">
                    <a:pos x="123" y="74"/>
                  </a:cxn>
                  <a:cxn ang="0">
                    <a:pos x="104" y="74"/>
                  </a:cxn>
                  <a:cxn ang="0">
                    <a:pos x="85" y="74"/>
                  </a:cxn>
                  <a:cxn ang="0">
                    <a:pos x="68" y="74"/>
                  </a:cxn>
                  <a:cxn ang="0">
                    <a:pos x="53" y="74"/>
                  </a:cxn>
                  <a:cxn ang="0">
                    <a:pos x="41" y="74"/>
                  </a:cxn>
                  <a:cxn ang="0">
                    <a:pos x="32" y="72"/>
                  </a:cxn>
                  <a:cxn ang="0">
                    <a:pos x="22" y="70"/>
                  </a:cxn>
                  <a:cxn ang="0">
                    <a:pos x="9" y="66"/>
                  </a:cxn>
                  <a:cxn ang="0">
                    <a:pos x="0" y="59"/>
                  </a:cxn>
                  <a:cxn ang="0">
                    <a:pos x="0" y="46"/>
                  </a:cxn>
                  <a:cxn ang="0">
                    <a:pos x="3" y="36"/>
                  </a:cxn>
                  <a:cxn ang="0">
                    <a:pos x="7" y="27"/>
                  </a:cxn>
                  <a:cxn ang="0">
                    <a:pos x="17" y="17"/>
                  </a:cxn>
                  <a:cxn ang="0">
                    <a:pos x="28" y="13"/>
                  </a:cxn>
                  <a:cxn ang="0">
                    <a:pos x="40" y="11"/>
                  </a:cxn>
                  <a:cxn ang="0">
                    <a:pos x="49" y="9"/>
                  </a:cxn>
                  <a:cxn ang="0">
                    <a:pos x="59" y="9"/>
                  </a:cxn>
                  <a:cxn ang="0">
                    <a:pos x="70" y="9"/>
                  </a:cxn>
                  <a:cxn ang="0">
                    <a:pos x="81" y="9"/>
                  </a:cxn>
                  <a:cxn ang="0">
                    <a:pos x="93" y="8"/>
                  </a:cxn>
                  <a:cxn ang="0">
                    <a:pos x="102" y="8"/>
                  </a:cxn>
                  <a:cxn ang="0">
                    <a:pos x="112" y="8"/>
                  </a:cxn>
                  <a:cxn ang="0">
                    <a:pos x="123" y="6"/>
                  </a:cxn>
                  <a:cxn ang="0">
                    <a:pos x="127" y="4"/>
                  </a:cxn>
                </a:cxnLst>
                <a:rect l="0" t="0" r="r" b="b"/>
                <a:pathLst>
                  <a:path w="214" h="74">
                    <a:moveTo>
                      <a:pt x="127" y="4"/>
                    </a:moveTo>
                    <a:lnTo>
                      <a:pt x="131" y="2"/>
                    </a:lnTo>
                    <a:lnTo>
                      <a:pt x="135" y="0"/>
                    </a:lnTo>
                    <a:lnTo>
                      <a:pt x="140" y="0"/>
                    </a:lnTo>
                    <a:lnTo>
                      <a:pt x="146" y="0"/>
                    </a:lnTo>
                    <a:lnTo>
                      <a:pt x="152" y="0"/>
                    </a:lnTo>
                    <a:lnTo>
                      <a:pt x="156" y="2"/>
                    </a:lnTo>
                    <a:lnTo>
                      <a:pt x="163" y="4"/>
                    </a:lnTo>
                    <a:lnTo>
                      <a:pt x="169" y="6"/>
                    </a:lnTo>
                    <a:lnTo>
                      <a:pt x="175" y="8"/>
                    </a:lnTo>
                    <a:lnTo>
                      <a:pt x="178" y="9"/>
                    </a:lnTo>
                    <a:lnTo>
                      <a:pt x="184" y="11"/>
                    </a:lnTo>
                    <a:lnTo>
                      <a:pt x="190" y="15"/>
                    </a:lnTo>
                    <a:lnTo>
                      <a:pt x="199" y="21"/>
                    </a:lnTo>
                    <a:lnTo>
                      <a:pt x="207" y="28"/>
                    </a:lnTo>
                    <a:lnTo>
                      <a:pt x="213" y="36"/>
                    </a:lnTo>
                    <a:lnTo>
                      <a:pt x="214" y="42"/>
                    </a:lnTo>
                    <a:lnTo>
                      <a:pt x="214" y="49"/>
                    </a:lnTo>
                    <a:lnTo>
                      <a:pt x="213" y="57"/>
                    </a:lnTo>
                    <a:lnTo>
                      <a:pt x="211" y="59"/>
                    </a:lnTo>
                    <a:lnTo>
                      <a:pt x="205" y="61"/>
                    </a:lnTo>
                    <a:lnTo>
                      <a:pt x="201" y="65"/>
                    </a:lnTo>
                    <a:lnTo>
                      <a:pt x="195" y="66"/>
                    </a:lnTo>
                    <a:lnTo>
                      <a:pt x="188" y="68"/>
                    </a:lnTo>
                    <a:lnTo>
                      <a:pt x="178" y="70"/>
                    </a:lnTo>
                    <a:lnTo>
                      <a:pt x="175" y="70"/>
                    </a:lnTo>
                    <a:lnTo>
                      <a:pt x="169" y="72"/>
                    </a:lnTo>
                    <a:lnTo>
                      <a:pt x="165" y="72"/>
                    </a:lnTo>
                    <a:lnTo>
                      <a:pt x="159" y="74"/>
                    </a:lnTo>
                    <a:lnTo>
                      <a:pt x="154" y="74"/>
                    </a:lnTo>
                    <a:lnTo>
                      <a:pt x="146" y="74"/>
                    </a:lnTo>
                    <a:lnTo>
                      <a:pt x="138" y="74"/>
                    </a:lnTo>
                    <a:lnTo>
                      <a:pt x="131" y="74"/>
                    </a:lnTo>
                    <a:lnTo>
                      <a:pt x="123" y="74"/>
                    </a:lnTo>
                    <a:lnTo>
                      <a:pt x="114" y="74"/>
                    </a:lnTo>
                    <a:lnTo>
                      <a:pt x="104" y="74"/>
                    </a:lnTo>
                    <a:lnTo>
                      <a:pt x="95" y="74"/>
                    </a:lnTo>
                    <a:lnTo>
                      <a:pt x="85" y="74"/>
                    </a:lnTo>
                    <a:lnTo>
                      <a:pt x="78" y="74"/>
                    </a:lnTo>
                    <a:lnTo>
                      <a:pt x="68" y="74"/>
                    </a:lnTo>
                    <a:lnTo>
                      <a:pt x="60" y="74"/>
                    </a:lnTo>
                    <a:lnTo>
                      <a:pt x="53" y="74"/>
                    </a:lnTo>
                    <a:lnTo>
                      <a:pt x="47" y="74"/>
                    </a:lnTo>
                    <a:lnTo>
                      <a:pt x="41" y="74"/>
                    </a:lnTo>
                    <a:lnTo>
                      <a:pt x="38" y="74"/>
                    </a:lnTo>
                    <a:lnTo>
                      <a:pt x="32" y="72"/>
                    </a:lnTo>
                    <a:lnTo>
                      <a:pt x="26" y="72"/>
                    </a:lnTo>
                    <a:lnTo>
                      <a:pt x="22" y="70"/>
                    </a:lnTo>
                    <a:lnTo>
                      <a:pt x="19" y="70"/>
                    </a:lnTo>
                    <a:lnTo>
                      <a:pt x="9" y="66"/>
                    </a:lnTo>
                    <a:lnTo>
                      <a:pt x="0" y="66"/>
                    </a:lnTo>
                    <a:lnTo>
                      <a:pt x="0" y="59"/>
                    </a:lnTo>
                    <a:lnTo>
                      <a:pt x="0" y="51"/>
                    </a:lnTo>
                    <a:lnTo>
                      <a:pt x="0" y="46"/>
                    </a:lnTo>
                    <a:lnTo>
                      <a:pt x="2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7" y="27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5"/>
                    </a:lnTo>
                    <a:lnTo>
                      <a:pt x="28" y="13"/>
                    </a:lnTo>
                    <a:lnTo>
                      <a:pt x="34" y="11"/>
                    </a:lnTo>
                    <a:lnTo>
                      <a:pt x="40" y="11"/>
                    </a:lnTo>
                    <a:lnTo>
                      <a:pt x="45" y="11"/>
                    </a:lnTo>
                    <a:lnTo>
                      <a:pt x="49" y="9"/>
                    </a:lnTo>
                    <a:lnTo>
                      <a:pt x="55" y="9"/>
                    </a:lnTo>
                    <a:lnTo>
                      <a:pt x="59" y="9"/>
                    </a:lnTo>
                    <a:lnTo>
                      <a:pt x="66" y="9"/>
                    </a:lnTo>
                    <a:lnTo>
                      <a:pt x="70" y="9"/>
                    </a:lnTo>
                    <a:lnTo>
                      <a:pt x="76" y="9"/>
                    </a:lnTo>
                    <a:lnTo>
                      <a:pt x="81" y="9"/>
                    </a:lnTo>
                    <a:lnTo>
                      <a:pt x="87" y="9"/>
                    </a:lnTo>
                    <a:lnTo>
                      <a:pt x="93" y="8"/>
                    </a:lnTo>
                    <a:lnTo>
                      <a:pt x="98" y="8"/>
                    </a:lnTo>
                    <a:lnTo>
                      <a:pt x="102" y="8"/>
                    </a:lnTo>
                    <a:lnTo>
                      <a:pt x="108" y="8"/>
                    </a:lnTo>
                    <a:lnTo>
                      <a:pt x="112" y="8"/>
                    </a:lnTo>
                    <a:lnTo>
                      <a:pt x="117" y="6"/>
                    </a:lnTo>
                    <a:lnTo>
                      <a:pt x="123" y="6"/>
                    </a:lnTo>
                    <a:lnTo>
                      <a:pt x="127" y="4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9" name="Freeform 22"/>
              <p:cNvSpPr>
                <a:spLocks/>
              </p:cNvSpPr>
              <p:nvPr/>
            </p:nvSpPr>
            <p:spPr bwMode="auto">
              <a:xfrm>
                <a:off x="4275" y="2346"/>
                <a:ext cx="109" cy="37"/>
              </a:xfrm>
              <a:custGeom>
                <a:avLst/>
                <a:gdLst/>
                <a:ahLst/>
                <a:cxnLst>
                  <a:cxn ang="0">
                    <a:pos x="133" y="2"/>
                  </a:cxn>
                  <a:cxn ang="0">
                    <a:pos x="143" y="0"/>
                  </a:cxn>
                  <a:cxn ang="0">
                    <a:pos x="154" y="0"/>
                  </a:cxn>
                  <a:cxn ang="0">
                    <a:pos x="165" y="2"/>
                  </a:cxn>
                  <a:cxn ang="0">
                    <a:pos x="177" y="6"/>
                  </a:cxn>
                  <a:cxn ang="0">
                    <a:pos x="186" y="12"/>
                  </a:cxn>
                  <a:cxn ang="0">
                    <a:pos x="200" y="19"/>
                  </a:cxn>
                  <a:cxn ang="0">
                    <a:pos x="215" y="35"/>
                  </a:cxn>
                  <a:cxn ang="0">
                    <a:pos x="219" y="50"/>
                  </a:cxn>
                  <a:cxn ang="0">
                    <a:pos x="211" y="59"/>
                  </a:cxn>
                  <a:cxn ang="0">
                    <a:pos x="202" y="63"/>
                  </a:cxn>
                  <a:cxn ang="0">
                    <a:pos x="190" y="69"/>
                  </a:cxn>
                  <a:cxn ang="0">
                    <a:pos x="177" y="71"/>
                  </a:cxn>
                  <a:cxn ang="0">
                    <a:pos x="167" y="73"/>
                  </a:cxn>
                  <a:cxn ang="0">
                    <a:pos x="156" y="74"/>
                  </a:cxn>
                  <a:cxn ang="0">
                    <a:pos x="141" y="74"/>
                  </a:cxn>
                  <a:cxn ang="0">
                    <a:pos x="124" y="74"/>
                  </a:cxn>
                  <a:cxn ang="0">
                    <a:pos x="106" y="74"/>
                  </a:cxn>
                  <a:cxn ang="0">
                    <a:pos x="89" y="74"/>
                  </a:cxn>
                  <a:cxn ang="0">
                    <a:pos x="70" y="74"/>
                  </a:cxn>
                  <a:cxn ang="0">
                    <a:pos x="55" y="74"/>
                  </a:cxn>
                  <a:cxn ang="0">
                    <a:pos x="46" y="74"/>
                  </a:cxn>
                  <a:cxn ang="0">
                    <a:pos x="36" y="73"/>
                  </a:cxn>
                  <a:cxn ang="0">
                    <a:pos x="25" y="71"/>
                  </a:cxn>
                  <a:cxn ang="0">
                    <a:pos x="10" y="67"/>
                  </a:cxn>
                  <a:cxn ang="0">
                    <a:pos x="0" y="59"/>
                  </a:cxn>
                  <a:cxn ang="0">
                    <a:pos x="0" y="46"/>
                  </a:cxn>
                  <a:cxn ang="0">
                    <a:pos x="4" y="35"/>
                  </a:cxn>
                  <a:cxn ang="0">
                    <a:pos x="8" y="27"/>
                  </a:cxn>
                  <a:cxn ang="0">
                    <a:pos x="17" y="19"/>
                  </a:cxn>
                  <a:cxn ang="0">
                    <a:pos x="30" y="12"/>
                  </a:cxn>
                  <a:cxn ang="0">
                    <a:pos x="40" y="10"/>
                  </a:cxn>
                  <a:cxn ang="0">
                    <a:pos x="51" y="10"/>
                  </a:cxn>
                  <a:cxn ang="0">
                    <a:pos x="61" y="10"/>
                  </a:cxn>
                  <a:cxn ang="0">
                    <a:pos x="72" y="10"/>
                  </a:cxn>
                  <a:cxn ang="0">
                    <a:pos x="84" y="10"/>
                  </a:cxn>
                  <a:cxn ang="0">
                    <a:pos x="95" y="10"/>
                  </a:cxn>
                  <a:cxn ang="0">
                    <a:pos x="105" y="8"/>
                  </a:cxn>
                  <a:cxn ang="0">
                    <a:pos x="114" y="8"/>
                  </a:cxn>
                  <a:cxn ang="0">
                    <a:pos x="124" y="6"/>
                  </a:cxn>
                  <a:cxn ang="0">
                    <a:pos x="129" y="4"/>
                  </a:cxn>
                </a:cxnLst>
                <a:rect l="0" t="0" r="r" b="b"/>
                <a:pathLst>
                  <a:path w="219" h="74">
                    <a:moveTo>
                      <a:pt x="129" y="4"/>
                    </a:moveTo>
                    <a:lnTo>
                      <a:pt x="133" y="2"/>
                    </a:lnTo>
                    <a:lnTo>
                      <a:pt x="137" y="0"/>
                    </a:lnTo>
                    <a:lnTo>
                      <a:pt x="143" y="0"/>
                    </a:lnTo>
                    <a:lnTo>
                      <a:pt x="148" y="0"/>
                    </a:lnTo>
                    <a:lnTo>
                      <a:pt x="154" y="0"/>
                    </a:lnTo>
                    <a:lnTo>
                      <a:pt x="158" y="2"/>
                    </a:lnTo>
                    <a:lnTo>
                      <a:pt x="165" y="2"/>
                    </a:lnTo>
                    <a:lnTo>
                      <a:pt x="171" y="6"/>
                    </a:lnTo>
                    <a:lnTo>
                      <a:pt x="177" y="6"/>
                    </a:lnTo>
                    <a:lnTo>
                      <a:pt x="181" y="10"/>
                    </a:lnTo>
                    <a:lnTo>
                      <a:pt x="186" y="12"/>
                    </a:lnTo>
                    <a:lnTo>
                      <a:pt x="192" y="14"/>
                    </a:lnTo>
                    <a:lnTo>
                      <a:pt x="200" y="19"/>
                    </a:lnTo>
                    <a:lnTo>
                      <a:pt x="209" y="29"/>
                    </a:lnTo>
                    <a:lnTo>
                      <a:pt x="215" y="35"/>
                    </a:lnTo>
                    <a:lnTo>
                      <a:pt x="219" y="42"/>
                    </a:lnTo>
                    <a:lnTo>
                      <a:pt x="219" y="50"/>
                    </a:lnTo>
                    <a:lnTo>
                      <a:pt x="215" y="55"/>
                    </a:lnTo>
                    <a:lnTo>
                      <a:pt x="211" y="59"/>
                    </a:lnTo>
                    <a:lnTo>
                      <a:pt x="209" y="61"/>
                    </a:lnTo>
                    <a:lnTo>
                      <a:pt x="202" y="63"/>
                    </a:lnTo>
                    <a:lnTo>
                      <a:pt x="198" y="67"/>
                    </a:lnTo>
                    <a:lnTo>
                      <a:pt x="190" y="69"/>
                    </a:lnTo>
                    <a:lnTo>
                      <a:pt x="181" y="71"/>
                    </a:lnTo>
                    <a:lnTo>
                      <a:pt x="177" y="71"/>
                    </a:lnTo>
                    <a:lnTo>
                      <a:pt x="171" y="73"/>
                    </a:lnTo>
                    <a:lnTo>
                      <a:pt x="167" y="73"/>
                    </a:lnTo>
                    <a:lnTo>
                      <a:pt x="162" y="74"/>
                    </a:lnTo>
                    <a:lnTo>
                      <a:pt x="156" y="74"/>
                    </a:lnTo>
                    <a:lnTo>
                      <a:pt x="148" y="74"/>
                    </a:lnTo>
                    <a:lnTo>
                      <a:pt x="141" y="74"/>
                    </a:lnTo>
                    <a:lnTo>
                      <a:pt x="133" y="74"/>
                    </a:lnTo>
                    <a:lnTo>
                      <a:pt x="124" y="74"/>
                    </a:lnTo>
                    <a:lnTo>
                      <a:pt x="116" y="74"/>
                    </a:lnTo>
                    <a:lnTo>
                      <a:pt x="106" y="74"/>
                    </a:lnTo>
                    <a:lnTo>
                      <a:pt x="99" y="74"/>
                    </a:lnTo>
                    <a:lnTo>
                      <a:pt x="89" y="74"/>
                    </a:lnTo>
                    <a:lnTo>
                      <a:pt x="80" y="74"/>
                    </a:lnTo>
                    <a:lnTo>
                      <a:pt x="70" y="74"/>
                    </a:lnTo>
                    <a:lnTo>
                      <a:pt x="63" y="74"/>
                    </a:lnTo>
                    <a:lnTo>
                      <a:pt x="55" y="74"/>
                    </a:lnTo>
                    <a:lnTo>
                      <a:pt x="49" y="74"/>
                    </a:lnTo>
                    <a:lnTo>
                      <a:pt x="46" y="74"/>
                    </a:lnTo>
                    <a:lnTo>
                      <a:pt x="42" y="74"/>
                    </a:lnTo>
                    <a:lnTo>
                      <a:pt x="36" y="73"/>
                    </a:lnTo>
                    <a:lnTo>
                      <a:pt x="30" y="73"/>
                    </a:lnTo>
                    <a:lnTo>
                      <a:pt x="25" y="71"/>
                    </a:lnTo>
                    <a:lnTo>
                      <a:pt x="19" y="71"/>
                    </a:lnTo>
                    <a:lnTo>
                      <a:pt x="10" y="67"/>
                    </a:lnTo>
                    <a:lnTo>
                      <a:pt x="2" y="67"/>
                    </a:lnTo>
                    <a:lnTo>
                      <a:pt x="0" y="59"/>
                    </a:lnTo>
                    <a:lnTo>
                      <a:pt x="0" y="54"/>
                    </a:lnTo>
                    <a:lnTo>
                      <a:pt x="0" y="46"/>
                    </a:lnTo>
                    <a:lnTo>
                      <a:pt x="2" y="40"/>
                    </a:lnTo>
                    <a:lnTo>
                      <a:pt x="4" y="35"/>
                    </a:lnTo>
                    <a:lnTo>
                      <a:pt x="6" y="31"/>
                    </a:lnTo>
                    <a:lnTo>
                      <a:pt x="8" y="27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5" y="16"/>
                    </a:lnTo>
                    <a:lnTo>
                      <a:pt x="30" y="12"/>
                    </a:lnTo>
                    <a:lnTo>
                      <a:pt x="36" y="12"/>
                    </a:lnTo>
                    <a:lnTo>
                      <a:pt x="40" y="10"/>
                    </a:lnTo>
                    <a:lnTo>
                      <a:pt x="46" y="10"/>
                    </a:lnTo>
                    <a:lnTo>
                      <a:pt x="51" y="10"/>
                    </a:lnTo>
                    <a:lnTo>
                      <a:pt x="57" y="10"/>
                    </a:lnTo>
                    <a:lnTo>
                      <a:pt x="61" y="10"/>
                    </a:lnTo>
                    <a:lnTo>
                      <a:pt x="67" y="10"/>
                    </a:lnTo>
                    <a:lnTo>
                      <a:pt x="72" y="10"/>
                    </a:lnTo>
                    <a:lnTo>
                      <a:pt x="78" y="10"/>
                    </a:lnTo>
                    <a:lnTo>
                      <a:pt x="84" y="10"/>
                    </a:lnTo>
                    <a:lnTo>
                      <a:pt x="89" y="10"/>
                    </a:lnTo>
                    <a:lnTo>
                      <a:pt x="95" y="10"/>
                    </a:lnTo>
                    <a:lnTo>
                      <a:pt x="101" y="10"/>
                    </a:lnTo>
                    <a:lnTo>
                      <a:pt x="105" y="8"/>
                    </a:lnTo>
                    <a:lnTo>
                      <a:pt x="110" y="8"/>
                    </a:lnTo>
                    <a:lnTo>
                      <a:pt x="114" y="8"/>
                    </a:lnTo>
                    <a:lnTo>
                      <a:pt x="120" y="6"/>
                    </a:lnTo>
                    <a:lnTo>
                      <a:pt x="124" y="6"/>
                    </a:lnTo>
                    <a:lnTo>
                      <a:pt x="129" y="4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0" name="Freeform 23"/>
              <p:cNvSpPr>
                <a:spLocks/>
              </p:cNvSpPr>
              <p:nvPr/>
            </p:nvSpPr>
            <p:spPr bwMode="auto">
              <a:xfrm>
                <a:off x="4282" y="2505"/>
                <a:ext cx="108" cy="37"/>
              </a:xfrm>
              <a:custGeom>
                <a:avLst/>
                <a:gdLst/>
                <a:ahLst/>
                <a:cxnLst>
                  <a:cxn ang="0">
                    <a:pos x="130" y="0"/>
                  </a:cxn>
                  <a:cxn ang="0">
                    <a:pos x="141" y="0"/>
                  </a:cxn>
                  <a:cxn ang="0">
                    <a:pos x="150" y="0"/>
                  </a:cxn>
                  <a:cxn ang="0">
                    <a:pos x="162" y="2"/>
                  </a:cxn>
                  <a:cxn ang="0">
                    <a:pos x="173" y="7"/>
                  </a:cxn>
                  <a:cxn ang="0">
                    <a:pos x="185" y="11"/>
                  </a:cxn>
                  <a:cxn ang="0">
                    <a:pos x="198" y="21"/>
                  </a:cxn>
                  <a:cxn ang="0">
                    <a:pos x="211" y="36"/>
                  </a:cxn>
                  <a:cxn ang="0">
                    <a:pos x="215" y="49"/>
                  </a:cxn>
                  <a:cxn ang="0">
                    <a:pos x="209" y="59"/>
                  </a:cxn>
                  <a:cxn ang="0">
                    <a:pos x="200" y="64"/>
                  </a:cxn>
                  <a:cxn ang="0">
                    <a:pos x="187" y="68"/>
                  </a:cxn>
                  <a:cxn ang="0">
                    <a:pos x="173" y="70"/>
                  </a:cxn>
                  <a:cxn ang="0">
                    <a:pos x="164" y="72"/>
                  </a:cxn>
                  <a:cxn ang="0">
                    <a:pos x="152" y="74"/>
                  </a:cxn>
                  <a:cxn ang="0">
                    <a:pos x="137" y="74"/>
                  </a:cxn>
                  <a:cxn ang="0">
                    <a:pos x="122" y="74"/>
                  </a:cxn>
                  <a:cxn ang="0">
                    <a:pos x="105" y="74"/>
                  </a:cxn>
                  <a:cxn ang="0">
                    <a:pos x="86" y="74"/>
                  </a:cxn>
                  <a:cxn ang="0">
                    <a:pos x="69" y="74"/>
                  </a:cxn>
                  <a:cxn ang="0">
                    <a:pos x="53" y="74"/>
                  </a:cxn>
                  <a:cxn ang="0">
                    <a:pos x="42" y="74"/>
                  </a:cxn>
                  <a:cxn ang="0">
                    <a:pos x="33" y="72"/>
                  </a:cxn>
                  <a:cxn ang="0">
                    <a:pos x="23" y="70"/>
                  </a:cxn>
                  <a:cxn ang="0">
                    <a:pos x="10" y="68"/>
                  </a:cxn>
                  <a:cxn ang="0">
                    <a:pos x="0" y="59"/>
                  </a:cxn>
                  <a:cxn ang="0">
                    <a:pos x="0" y="45"/>
                  </a:cxn>
                  <a:cxn ang="0">
                    <a:pos x="2" y="36"/>
                  </a:cxn>
                  <a:cxn ang="0">
                    <a:pos x="8" y="26"/>
                  </a:cxn>
                  <a:cxn ang="0">
                    <a:pos x="17" y="19"/>
                  </a:cxn>
                  <a:cxn ang="0">
                    <a:pos x="29" y="13"/>
                  </a:cxn>
                  <a:cxn ang="0">
                    <a:pos x="40" y="11"/>
                  </a:cxn>
                  <a:cxn ang="0">
                    <a:pos x="50" y="11"/>
                  </a:cxn>
                  <a:cxn ang="0">
                    <a:pos x="59" y="9"/>
                  </a:cxn>
                  <a:cxn ang="0">
                    <a:pos x="71" y="9"/>
                  </a:cxn>
                  <a:cxn ang="0">
                    <a:pos x="80" y="9"/>
                  </a:cxn>
                  <a:cxn ang="0">
                    <a:pos x="91" y="9"/>
                  </a:cxn>
                  <a:cxn ang="0">
                    <a:pos x="103" y="7"/>
                  </a:cxn>
                  <a:cxn ang="0">
                    <a:pos x="112" y="5"/>
                  </a:cxn>
                  <a:cxn ang="0">
                    <a:pos x="122" y="4"/>
                  </a:cxn>
                  <a:cxn ang="0">
                    <a:pos x="128" y="4"/>
                  </a:cxn>
                </a:cxnLst>
                <a:rect l="0" t="0" r="r" b="b"/>
                <a:pathLst>
                  <a:path w="215" h="74">
                    <a:moveTo>
                      <a:pt x="128" y="4"/>
                    </a:moveTo>
                    <a:lnTo>
                      <a:pt x="130" y="0"/>
                    </a:lnTo>
                    <a:lnTo>
                      <a:pt x="135" y="0"/>
                    </a:lnTo>
                    <a:lnTo>
                      <a:pt x="141" y="0"/>
                    </a:lnTo>
                    <a:lnTo>
                      <a:pt x="145" y="0"/>
                    </a:lnTo>
                    <a:lnTo>
                      <a:pt x="150" y="0"/>
                    </a:lnTo>
                    <a:lnTo>
                      <a:pt x="156" y="2"/>
                    </a:lnTo>
                    <a:lnTo>
                      <a:pt x="162" y="2"/>
                    </a:lnTo>
                    <a:lnTo>
                      <a:pt x="168" y="5"/>
                    </a:lnTo>
                    <a:lnTo>
                      <a:pt x="173" y="7"/>
                    </a:lnTo>
                    <a:lnTo>
                      <a:pt x="179" y="9"/>
                    </a:lnTo>
                    <a:lnTo>
                      <a:pt x="185" y="11"/>
                    </a:lnTo>
                    <a:lnTo>
                      <a:pt x="188" y="15"/>
                    </a:lnTo>
                    <a:lnTo>
                      <a:pt x="198" y="21"/>
                    </a:lnTo>
                    <a:lnTo>
                      <a:pt x="206" y="28"/>
                    </a:lnTo>
                    <a:lnTo>
                      <a:pt x="211" y="36"/>
                    </a:lnTo>
                    <a:lnTo>
                      <a:pt x="215" y="43"/>
                    </a:lnTo>
                    <a:lnTo>
                      <a:pt x="215" y="49"/>
                    </a:lnTo>
                    <a:lnTo>
                      <a:pt x="213" y="57"/>
                    </a:lnTo>
                    <a:lnTo>
                      <a:pt x="209" y="59"/>
                    </a:lnTo>
                    <a:lnTo>
                      <a:pt x="206" y="62"/>
                    </a:lnTo>
                    <a:lnTo>
                      <a:pt x="200" y="64"/>
                    </a:lnTo>
                    <a:lnTo>
                      <a:pt x="194" y="68"/>
                    </a:lnTo>
                    <a:lnTo>
                      <a:pt x="187" y="68"/>
                    </a:lnTo>
                    <a:lnTo>
                      <a:pt x="179" y="70"/>
                    </a:lnTo>
                    <a:lnTo>
                      <a:pt x="173" y="70"/>
                    </a:lnTo>
                    <a:lnTo>
                      <a:pt x="169" y="72"/>
                    </a:lnTo>
                    <a:lnTo>
                      <a:pt x="164" y="72"/>
                    </a:lnTo>
                    <a:lnTo>
                      <a:pt x="158" y="74"/>
                    </a:lnTo>
                    <a:lnTo>
                      <a:pt x="152" y="74"/>
                    </a:lnTo>
                    <a:lnTo>
                      <a:pt x="145" y="74"/>
                    </a:lnTo>
                    <a:lnTo>
                      <a:pt x="137" y="74"/>
                    </a:lnTo>
                    <a:lnTo>
                      <a:pt x="130" y="74"/>
                    </a:lnTo>
                    <a:lnTo>
                      <a:pt x="122" y="74"/>
                    </a:lnTo>
                    <a:lnTo>
                      <a:pt x="112" y="74"/>
                    </a:lnTo>
                    <a:lnTo>
                      <a:pt x="105" y="74"/>
                    </a:lnTo>
                    <a:lnTo>
                      <a:pt x="95" y="74"/>
                    </a:lnTo>
                    <a:lnTo>
                      <a:pt x="86" y="74"/>
                    </a:lnTo>
                    <a:lnTo>
                      <a:pt x="76" y="74"/>
                    </a:lnTo>
                    <a:lnTo>
                      <a:pt x="69" y="74"/>
                    </a:lnTo>
                    <a:lnTo>
                      <a:pt x="61" y="74"/>
                    </a:lnTo>
                    <a:lnTo>
                      <a:pt x="53" y="74"/>
                    </a:lnTo>
                    <a:lnTo>
                      <a:pt x="48" y="74"/>
                    </a:lnTo>
                    <a:lnTo>
                      <a:pt x="42" y="74"/>
                    </a:lnTo>
                    <a:lnTo>
                      <a:pt x="38" y="74"/>
                    </a:lnTo>
                    <a:lnTo>
                      <a:pt x="33" y="72"/>
                    </a:lnTo>
                    <a:lnTo>
                      <a:pt x="29" y="72"/>
                    </a:lnTo>
                    <a:lnTo>
                      <a:pt x="23" y="70"/>
                    </a:lnTo>
                    <a:lnTo>
                      <a:pt x="19" y="70"/>
                    </a:lnTo>
                    <a:lnTo>
                      <a:pt x="1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0" y="53"/>
                    </a:lnTo>
                    <a:lnTo>
                      <a:pt x="0" y="45"/>
                    </a:lnTo>
                    <a:lnTo>
                      <a:pt x="2" y="42"/>
                    </a:lnTo>
                    <a:lnTo>
                      <a:pt x="2" y="36"/>
                    </a:lnTo>
                    <a:lnTo>
                      <a:pt x="4" y="32"/>
                    </a:lnTo>
                    <a:lnTo>
                      <a:pt x="8" y="26"/>
                    </a:lnTo>
                    <a:lnTo>
                      <a:pt x="10" y="24"/>
                    </a:lnTo>
                    <a:lnTo>
                      <a:pt x="17" y="19"/>
                    </a:lnTo>
                    <a:lnTo>
                      <a:pt x="25" y="15"/>
                    </a:lnTo>
                    <a:lnTo>
                      <a:pt x="29" y="13"/>
                    </a:lnTo>
                    <a:lnTo>
                      <a:pt x="34" y="11"/>
                    </a:lnTo>
                    <a:lnTo>
                      <a:pt x="40" y="11"/>
                    </a:lnTo>
                    <a:lnTo>
                      <a:pt x="44" y="11"/>
                    </a:lnTo>
                    <a:lnTo>
                      <a:pt x="50" y="11"/>
                    </a:lnTo>
                    <a:lnTo>
                      <a:pt x="53" y="9"/>
                    </a:lnTo>
                    <a:lnTo>
                      <a:pt x="59" y="9"/>
                    </a:lnTo>
                    <a:lnTo>
                      <a:pt x="65" y="9"/>
                    </a:lnTo>
                    <a:lnTo>
                      <a:pt x="71" y="9"/>
                    </a:lnTo>
                    <a:lnTo>
                      <a:pt x="76" y="9"/>
                    </a:lnTo>
                    <a:lnTo>
                      <a:pt x="80" y="9"/>
                    </a:lnTo>
                    <a:lnTo>
                      <a:pt x="86" y="9"/>
                    </a:lnTo>
                    <a:lnTo>
                      <a:pt x="91" y="9"/>
                    </a:lnTo>
                    <a:lnTo>
                      <a:pt x="97" y="9"/>
                    </a:lnTo>
                    <a:lnTo>
                      <a:pt x="103" y="7"/>
                    </a:lnTo>
                    <a:lnTo>
                      <a:pt x="107" y="7"/>
                    </a:lnTo>
                    <a:lnTo>
                      <a:pt x="112" y="5"/>
                    </a:lnTo>
                    <a:lnTo>
                      <a:pt x="118" y="5"/>
                    </a:lnTo>
                    <a:lnTo>
                      <a:pt x="122" y="4"/>
                    </a:lnTo>
                    <a:lnTo>
                      <a:pt x="128" y="4"/>
                    </a:lnTo>
                    <a:lnTo>
                      <a:pt x="128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1" name="Freeform 24"/>
              <p:cNvSpPr>
                <a:spLocks/>
              </p:cNvSpPr>
              <p:nvPr/>
            </p:nvSpPr>
            <p:spPr bwMode="auto">
              <a:xfrm>
                <a:off x="4517" y="2387"/>
                <a:ext cx="108" cy="38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40" y="0"/>
                  </a:cxn>
                  <a:cxn ang="0">
                    <a:pos x="152" y="0"/>
                  </a:cxn>
                  <a:cxn ang="0">
                    <a:pos x="163" y="4"/>
                  </a:cxn>
                  <a:cxn ang="0">
                    <a:pos x="175" y="8"/>
                  </a:cxn>
                  <a:cxn ang="0">
                    <a:pos x="184" y="13"/>
                  </a:cxn>
                  <a:cxn ang="0">
                    <a:pos x="194" y="19"/>
                  </a:cxn>
                  <a:cxn ang="0">
                    <a:pos x="205" y="27"/>
                  </a:cxn>
                  <a:cxn ang="0">
                    <a:pos x="214" y="36"/>
                  </a:cxn>
                  <a:cxn ang="0">
                    <a:pos x="216" y="51"/>
                  </a:cxn>
                  <a:cxn ang="0">
                    <a:pos x="211" y="61"/>
                  </a:cxn>
                  <a:cxn ang="0">
                    <a:pos x="201" y="67"/>
                  </a:cxn>
                  <a:cxn ang="0">
                    <a:pos x="188" y="70"/>
                  </a:cxn>
                  <a:cxn ang="0">
                    <a:pos x="175" y="72"/>
                  </a:cxn>
                  <a:cxn ang="0">
                    <a:pos x="165" y="74"/>
                  </a:cxn>
                  <a:cxn ang="0">
                    <a:pos x="154" y="76"/>
                  </a:cxn>
                  <a:cxn ang="0">
                    <a:pos x="138" y="76"/>
                  </a:cxn>
                  <a:cxn ang="0">
                    <a:pos x="123" y="76"/>
                  </a:cxn>
                  <a:cxn ang="0">
                    <a:pos x="106" y="76"/>
                  </a:cxn>
                  <a:cxn ang="0">
                    <a:pos x="87" y="76"/>
                  </a:cxn>
                  <a:cxn ang="0">
                    <a:pos x="70" y="76"/>
                  </a:cxn>
                  <a:cxn ang="0">
                    <a:pos x="53" y="76"/>
                  </a:cxn>
                  <a:cxn ang="0">
                    <a:pos x="42" y="76"/>
                  </a:cxn>
                  <a:cxn ang="0">
                    <a:pos x="34" y="74"/>
                  </a:cxn>
                  <a:cxn ang="0">
                    <a:pos x="24" y="72"/>
                  </a:cxn>
                  <a:cxn ang="0">
                    <a:pos x="9" y="70"/>
                  </a:cxn>
                  <a:cxn ang="0">
                    <a:pos x="0" y="61"/>
                  </a:cxn>
                  <a:cxn ang="0">
                    <a:pos x="0" y="48"/>
                  </a:cxn>
                  <a:cxn ang="0">
                    <a:pos x="4" y="36"/>
                  </a:cxn>
                  <a:cxn ang="0">
                    <a:pos x="7" y="29"/>
                  </a:cxn>
                  <a:cxn ang="0">
                    <a:pos x="19" y="19"/>
                  </a:cxn>
                  <a:cxn ang="0">
                    <a:pos x="30" y="13"/>
                  </a:cxn>
                  <a:cxn ang="0">
                    <a:pos x="40" y="11"/>
                  </a:cxn>
                  <a:cxn ang="0">
                    <a:pos x="49" y="11"/>
                  </a:cxn>
                  <a:cxn ang="0">
                    <a:pos x="61" y="10"/>
                  </a:cxn>
                  <a:cxn ang="0">
                    <a:pos x="70" y="10"/>
                  </a:cxn>
                  <a:cxn ang="0">
                    <a:pos x="81" y="10"/>
                  </a:cxn>
                  <a:cxn ang="0">
                    <a:pos x="93" y="10"/>
                  </a:cxn>
                  <a:cxn ang="0">
                    <a:pos x="102" y="8"/>
                  </a:cxn>
                  <a:cxn ang="0">
                    <a:pos x="112" y="6"/>
                  </a:cxn>
                  <a:cxn ang="0">
                    <a:pos x="121" y="4"/>
                  </a:cxn>
                  <a:cxn ang="0">
                    <a:pos x="127" y="4"/>
                  </a:cxn>
                </a:cxnLst>
                <a:rect l="0" t="0" r="r" b="b"/>
                <a:pathLst>
                  <a:path w="216" h="76">
                    <a:moveTo>
                      <a:pt x="127" y="4"/>
                    </a:moveTo>
                    <a:lnTo>
                      <a:pt x="131" y="2"/>
                    </a:lnTo>
                    <a:lnTo>
                      <a:pt x="137" y="0"/>
                    </a:lnTo>
                    <a:lnTo>
                      <a:pt x="140" y="0"/>
                    </a:lnTo>
                    <a:lnTo>
                      <a:pt x="146" y="0"/>
                    </a:lnTo>
                    <a:lnTo>
                      <a:pt x="152" y="0"/>
                    </a:lnTo>
                    <a:lnTo>
                      <a:pt x="157" y="2"/>
                    </a:lnTo>
                    <a:lnTo>
                      <a:pt x="163" y="4"/>
                    </a:lnTo>
                    <a:lnTo>
                      <a:pt x="169" y="6"/>
                    </a:lnTo>
                    <a:lnTo>
                      <a:pt x="175" y="8"/>
                    </a:lnTo>
                    <a:lnTo>
                      <a:pt x="180" y="10"/>
                    </a:lnTo>
                    <a:lnTo>
                      <a:pt x="184" y="13"/>
                    </a:lnTo>
                    <a:lnTo>
                      <a:pt x="190" y="15"/>
                    </a:lnTo>
                    <a:lnTo>
                      <a:pt x="194" y="19"/>
                    </a:lnTo>
                    <a:lnTo>
                      <a:pt x="199" y="23"/>
                    </a:lnTo>
                    <a:lnTo>
                      <a:pt x="205" y="27"/>
                    </a:lnTo>
                    <a:lnTo>
                      <a:pt x="209" y="30"/>
                    </a:lnTo>
                    <a:lnTo>
                      <a:pt x="214" y="36"/>
                    </a:lnTo>
                    <a:lnTo>
                      <a:pt x="216" y="44"/>
                    </a:lnTo>
                    <a:lnTo>
                      <a:pt x="216" y="51"/>
                    </a:lnTo>
                    <a:lnTo>
                      <a:pt x="214" y="59"/>
                    </a:lnTo>
                    <a:lnTo>
                      <a:pt x="211" y="61"/>
                    </a:lnTo>
                    <a:lnTo>
                      <a:pt x="207" y="63"/>
                    </a:lnTo>
                    <a:lnTo>
                      <a:pt x="201" y="67"/>
                    </a:lnTo>
                    <a:lnTo>
                      <a:pt x="195" y="70"/>
                    </a:lnTo>
                    <a:lnTo>
                      <a:pt x="188" y="70"/>
                    </a:lnTo>
                    <a:lnTo>
                      <a:pt x="180" y="72"/>
                    </a:lnTo>
                    <a:lnTo>
                      <a:pt x="175" y="72"/>
                    </a:lnTo>
                    <a:lnTo>
                      <a:pt x="171" y="74"/>
                    </a:lnTo>
                    <a:lnTo>
                      <a:pt x="165" y="74"/>
                    </a:lnTo>
                    <a:lnTo>
                      <a:pt x="159" y="76"/>
                    </a:lnTo>
                    <a:lnTo>
                      <a:pt x="154" y="76"/>
                    </a:lnTo>
                    <a:lnTo>
                      <a:pt x="148" y="76"/>
                    </a:lnTo>
                    <a:lnTo>
                      <a:pt x="138" y="76"/>
                    </a:lnTo>
                    <a:lnTo>
                      <a:pt x="133" y="76"/>
                    </a:lnTo>
                    <a:lnTo>
                      <a:pt x="123" y="76"/>
                    </a:lnTo>
                    <a:lnTo>
                      <a:pt x="114" y="76"/>
                    </a:lnTo>
                    <a:lnTo>
                      <a:pt x="106" y="76"/>
                    </a:lnTo>
                    <a:lnTo>
                      <a:pt x="97" y="76"/>
                    </a:lnTo>
                    <a:lnTo>
                      <a:pt x="87" y="76"/>
                    </a:lnTo>
                    <a:lnTo>
                      <a:pt x="78" y="76"/>
                    </a:lnTo>
                    <a:lnTo>
                      <a:pt x="70" y="76"/>
                    </a:lnTo>
                    <a:lnTo>
                      <a:pt x="62" y="76"/>
                    </a:lnTo>
                    <a:lnTo>
                      <a:pt x="53" y="76"/>
                    </a:lnTo>
                    <a:lnTo>
                      <a:pt x="47" y="76"/>
                    </a:lnTo>
                    <a:lnTo>
                      <a:pt x="42" y="76"/>
                    </a:lnTo>
                    <a:lnTo>
                      <a:pt x="40" y="76"/>
                    </a:lnTo>
                    <a:lnTo>
                      <a:pt x="34" y="74"/>
                    </a:lnTo>
                    <a:lnTo>
                      <a:pt x="30" y="74"/>
                    </a:lnTo>
                    <a:lnTo>
                      <a:pt x="24" y="72"/>
                    </a:lnTo>
                    <a:lnTo>
                      <a:pt x="19" y="72"/>
                    </a:lnTo>
                    <a:lnTo>
                      <a:pt x="9" y="70"/>
                    </a:lnTo>
                    <a:lnTo>
                      <a:pt x="2" y="70"/>
                    </a:lnTo>
                    <a:lnTo>
                      <a:pt x="0" y="61"/>
                    </a:lnTo>
                    <a:lnTo>
                      <a:pt x="0" y="55"/>
                    </a:lnTo>
                    <a:lnTo>
                      <a:pt x="0" y="48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5" y="32"/>
                    </a:lnTo>
                    <a:lnTo>
                      <a:pt x="7" y="29"/>
                    </a:lnTo>
                    <a:lnTo>
                      <a:pt x="11" y="27"/>
                    </a:lnTo>
                    <a:lnTo>
                      <a:pt x="19" y="19"/>
                    </a:lnTo>
                    <a:lnTo>
                      <a:pt x="26" y="15"/>
                    </a:lnTo>
                    <a:lnTo>
                      <a:pt x="30" y="13"/>
                    </a:lnTo>
                    <a:lnTo>
                      <a:pt x="34" y="13"/>
                    </a:lnTo>
                    <a:lnTo>
                      <a:pt x="40" y="11"/>
                    </a:lnTo>
                    <a:lnTo>
                      <a:pt x="45" y="11"/>
                    </a:lnTo>
                    <a:lnTo>
                      <a:pt x="49" y="11"/>
                    </a:lnTo>
                    <a:lnTo>
                      <a:pt x="55" y="10"/>
                    </a:lnTo>
                    <a:lnTo>
                      <a:pt x="61" y="10"/>
                    </a:lnTo>
                    <a:lnTo>
                      <a:pt x="64" y="10"/>
                    </a:lnTo>
                    <a:lnTo>
                      <a:pt x="70" y="10"/>
                    </a:lnTo>
                    <a:lnTo>
                      <a:pt x="76" y="10"/>
                    </a:lnTo>
                    <a:lnTo>
                      <a:pt x="81" y="10"/>
                    </a:lnTo>
                    <a:lnTo>
                      <a:pt x="87" y="10"/>
                    </a:lnTo>
                    <a:lnTo>
                      <a:pt x="93" y="10"/>
                    </a:lnTo>
                    <a:lnTo>
                      <a:pt x="97" y="10"/>
                    </a:lnTo>
                    <a:lnTo>
                      <a:pt x="102" y="8"/>
                    </a:lnTo>
                    <a:lnTo>
                      <a:pt x="108" y="8"/>
                    </a:lnTo>
                    <a:lnTo>
                      <a:pt x="112" y="6"/>
                    </a:lnTo>
                    <a:lnTo>
                      <a:pt x="118" y="6"/>
                    </a:lnTo>
                    <a:lnTo>
                      <a:pt x="121" y="4"/>
                    </a:lnTo>
                    <a:lnTo>
                      <a:pt x="127" y="4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2" name="Freeform 25"/>
              <p:cNvSpPr>
                <a:spLocks/>
              </p:cNvSpPr>
              <p:nvPr/>
            </p:nvSpPr>
            <p:spPr bwMode="auto">
              <a:xfrm>
                <a:off x="4505" y="2158"/>
                <a:ext cx="108" cy="37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41" y="0"/>
                  </a:cxn>
                  <a:cxn ang="0">
                    <a:pos x="152" y="0"/>
                  </a:cxn>
                  <a:cxn ang="0">
                    <a:pos x="163" y="4"/>
                  </a:cxn>
                  <a:cxn ang="0">
                    <a:pos x="175" y="8"/>
                  </a:cxn>
                  <a:cxn ang="0">
                    <a:pos x="184" y="13"/>
                  </a:cxn>
                  <a:cxn ang="0">
                    <a:pos x="194" y="19"/>
                  </a:cxn>
                  <a:cxn ang="0">
                    <a:pos x="203" y="25"/>
                  </a:cxn>
                  <a:cxn ang="0">
                    <a:pos x="213" y="36"/>
                  </a:cxn>
                  <a:cxn ang="0">
                    <a:pos x="217" y="51"/>
                  </a:cxn>
                  <a:cxn ang="0">
                    <a:pos x="211" y="61"/>
                  </a:cxn>
                  <a:cxn ang="0">
                    <a:pos x="201" y="65"/>
                  </a:cxn>
                  <a:cxn ang="0">
                    <a:pos x="188" y="70"/>
                  </a:cxn>
                  <a:cxn ang="0">
                    <a:pos x="175" y="72"/>
                  </a:cxn>
                  <a:cxn ang="0">
                    <a:pos x="165" y="74"/>
                  </a:cxn>
                  <a:cxn ang="0">
                    <a:pos x="154" y="74"/>
                  </a:cxn>
                  <a:cxn ang="0">
                    <a:pos x="141" y="74"/>
                  </a:cxn>
                  <a:cxn ang="0">
                    <a:pos x="122" y="74"/>
                  </a:cxn>
                  <a:cxn ang="0">
                    <a:pos x="105" y="74"/>
                  </a:cxn>
                  <a:cxn ang="0">
                    <a:pos x="87" y="74"/>
                  </a:cxn>
                  <a:cxn ang="0">
                    <a:pos x="68" y="74"/>
                  </a:cxn>
                  <a:cxn ang="0">
                    <a:pos x="53" y="74"/>
                  </a:cxn>
                  <a:cxn ang="0">
                    <a:pos x="42" y="74"/>
                  </a:cxn>
                  <a:cxn ang="0">
                    <a:pos x="32" y="74"/>
                  </a:cxn>
                  <a:cxn ang="0">
                    <a:pos x="23" y="72"/>
                  </a:cxn>
                  <a:cxn ang="0">
                    <a:pos x="10" y="68"/>
                  </a:cxn>
                  <a:cxn ang="0">
                    <a:pos x="0" y="61"/>
                  </a:cxn>
                  <a:cxn ang="0">
                    <a:pos x="0" y="47"/>
                  </a:cxn>
                  <a:cxn ang="0">
                    <a:pos x="4" y="36"/>
                  </a:cxn>
                  <a:cxn ang="0">
                    <a:pos x="8" y="28"/>
                  </a:cxn>
                  <a:cxn ang="0">
                    <a:pos x="17" y="19"/>
                  </a:cxn>
                  <a:cxn ang="0">
                    <a:pos x="30" y="13"/>
                  </a:cxn>
                  <a:cxn ang="0">
                    <a:pos x="40" y="11"/>
                  </a:cxn>
                  <a:cxn ang="0">
                    <a:pos x="49" y="9"/>
                  </a:cxn>
                  <a:cxn ang="0">
                    <a:pos x="59" y="9"/>
                  </a:cxn>
                  <a:cxn ang="0">
                    <a:pos x="70" y="9"/>
                  </a:cxn>
                  <a:cxn ang="0">
                    <a:pos x="82" y="9"/>
                  </a:cxn>
                  <a:cxn ang="0">
                    <a:pos x="91" y="9"/>
                  </a:cxn>
                  <a:cxn ang="0">
                    <a:pos x="103" y="8"/>
                  </a:cxn>
                  <a:cxn ang="0">
                    <a:pos x="112" y="8"/>
                  </a:cxn>
                  <a:cxn ang="0">
                    <a:pos x="122" y="6"/>
                  </a:cxn>
                  <a:cxn ang="0">
                    <a:pos x="127" y="4"/>
                  </a:cxn>
                </a:cxnLst>
                <a:rect l="0" t="0" r="r" b="b"/>
                <a:pathLst>
                  <a:path w="217" h="74">
                    <a:moveTo>
                      <a:pt x="127" y="4"/>
                    </a:moveTo>
                    <a:lnTo>
                      <a:pt x="131" y="2"/>
                    </a:lnTo>
                    <a:lnTo>
                      <a:pt x="135" y="0"/>
                    </a:lnTo>
                    <a:lnTo>
                      <a:pt x="141" y="0"/>
                    </a:lnTo>
                    <a:lnTo>
                      <a:pt x="146" y="0"/>
                    </a:lnTo>
                    <a:lnTo>
                      <a:pt x="152" y="0"/>
                    </a:lnTo>
                    <a:lnTo>
                      <a:pt x="156" y="2"/>
                    </a:lnTo>
                    <a:lnTo>
                      <a:pt x="163" y="4"/>
                    </a:lnTo>
                    <a:lnTo>
                      <a:pt x="169" y="6"/>
                    </a:lnTo>
                    <a:lnTo>
                      <a:pt x="175" y="8"/>
                    </a:lnTo>
                    <a:lnTo>
                      <a:pt x="179" y="9"/>
                    </a:lnTo>
                    <a:lnTo>
                      <a:pt x="184" y="13"/>
                    </a:lnTo>
                    <a:lnTo>
                      <a:pt x="190" y="15"/>
                    </a:lnTo>
                    <a:lnTo>
                      <a:pt x="194" y="19"/>
                    </a:lnTo>
                    <a:lnTo>
                      <a:pt x="200" y="21"/>
                    </a:lnTo>
                    <a:lnTo>
                      <a:pt x="203" y="25"/>
                    </a:lnTo>
                    <a:lnTo>
                      <a:pt x="207" y="30"/>
                    </a:lnTo>
                    <a:lnTo>
                      <a:pt x="213" y="36"/>
                    </a:lnTo>
                    <a:lnTo>
                      <a:pt x="217" y="44"/>
                    </a:lnTo>
                    <a:lnTo>
                      <a:pt x="217" y="51"/>
                    </a:lnTo>
                    <a:lnTo>
                      <a:pt x="215" y="57"/>
                    </a:lnTo>
                    <a:lnTo>
                      <a:pt x="211" y="61"/>
                    </a:lnTo>
                    <a:lnTo>
                      <a:pt x="207" y="63"/>
                    </a:lnTo>
                    <a:lnTo>
                      <a:pt x="201" y="65"/>
                    </a:lnTo>
                    <a:lnTo>
                      <a:pt x="198" y="68"/>
                    </a:lnTo>
                    <a:lnTo>
                      <a:pt x="188" y="70"/>
                    </a:lnTo>
                    <a:lnTo>
                      <a:pt x="181" y="72"/>
                    </a:lnTo>
                    <a:lnTo>
                      <a:pt x="175" y="72"/>
                    </a:lnTo>
                    <a:lnTo>
                      <a:pt x="171" y="74"/>
                    </a:lnTo>
                    <a:lnTo>
                      <a:pt x="165" y="74"/>
                    </a:lnTo>
                    <a:lnTo>
                      <a:pt x="162" y="74"/>
                    </a:lnTo>
                    <a:lnTo>
                      <a:pt x="154" y="74"/>
                    </a:lnTo>
                    <a:lnTo>
                      <a:pt x="148" y="74"/>
                    </a:lnTo>
                    <a:lnTo>
                      <a:pt x="141" y="74"/>
                    </a:lnTo>
                    <a:lnTo>
                      <a:pt x="131" y="74"/>
                    </a:lnTo>
                    <a:lnTo>
                      <a:pt x="122" y="74"/>
                    </a:lnTo>
                    <a:lnTo>
                      <a:pt x="114" y="74"/>
                    </a:lnTo>
                    <a:lnTo>
                      <a:pt x="105" y="74"/>
                    </a:lnTo>
                    <a:lnTo>
                      <a:pt x="97" y="74"/>
                    </a:lnTo>
                    <a:lnTo>
                      <a:pt x="87" y="74"/>
                    </a:lnTo>
                    <a:lnTo>
                      <a:pt x="78" y="74"/>
                    </a:lnTo>
                    <a:lnTo>
                      <a:pt x="68" y="74"/>
                    </a:lnTo>
                    <a:lnTo>
                      <a:pt x="61" y="74"/>
                    </a:lnTo>
                    <a:lnTo>
                      <a:pt x="53" y="74"/>
                    </a:lnTo>
                    <a:lnTo>
                      <a:pt x="48" y="74"/>
                    </a:lnTo>
                    <a:lnTo>
                      <a:pt x="42" y="74"/>
                    </a:lnTo>
                    <a:lnTo>
                      <a:pt x="38" y="74"/>
                    </a:lnTo>
                    <a:lnTo>
                      <a:pt x="32" y="74"/>
                    </a:lnTo>
                    <a:lnTo>
                      <a:pt x="29" y="74"/>
                    </a:lnTo>
                    <a:lnTo>
                      <a:pt x="23" y="72"/>
                    </a:lnTo>
                    <a:lnTo>
                      <a:pt x="19" y="72"/>
                    </a:lnTo>
                    <a:lnTo>
                      <a:pt x="10" y="68"/>
                    </a:lnTo>
                    <a:lnTo>
                      <a:pt x="2" y="68"/>
                    </a:lnTo>
                    <a:lnTo>
                      <a:pt x="0" y="61"/>
                    </a:lnTo>
                    <a:lnTo>
                      <a:pt x="0" y="53"/>
                    </a:lnTo>
                    <a:lnTo>
                      <a:pt x="0" y="47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32"/>
                    </a:lnTo>
                    <a:lnTo>
                      <a:pt x="8" y="28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5" y="15"/>
                    </a:lnTo>
                    <a:lnTo>
                      <a:pt x="30" y="13"/>
                    </a:lnTo>
                    <a:lnTo>
                      <a:pt x="34" y="11"/>
                    </a:lnTo>
                    <a:lnTo>
                      <a:pt x="40" y="11"/>
                    </a:lnTo>
                    <a:lnTo>
                      <a:pt x="44" y="11"/>
                    </a:lnTo>
                    <a:lnTo>
                      <a:pt x="49" y="9"/>
                    </a:lnTo>
                    <a:lnTo>
                      <a:pt x="55" y="9"/>
                    </a:lnTo>
                    <a:lnTo>
                      <a:pt x="59" y="9"/>
                    </a:lnTo>
                    <a:lnTo>
                      <a:pt x="65" y="9"/>
                    </a:lnTo>
                    <a:lnTo>
                      <a:pt x="70" y="9"/>
                    </a:lnTo>
                    <a:lnTo>
                      <a:pt x="76" y="9"/>
                    </a:lnTo>
                    <a:lnTo>
                      <a:pt x="82" y="9"/>
                    </a:lnTo>
                    <a:lnTo>
                      <a:pt x="87" y="9"/>
                    </a:lnTo>
                    <a:lnTo>
                      <a:pt x="91" y="9"/>
                    </a:lnTo>
                    <a:lnTo>
                      <a:pt x="97" y="9"/>
                    </a:lnTo>
                    <a:lnTo>
                      <a:pt x="103" y="8"/>
                    </a:lnTo>
                    <a:lnTo>
                      <a:pt x="108" y="8"/>
                    </a:lnTo>
                    <a:lnTo>
                      <a:pt x="112" y="8"/>
                    </a:lnTo>
                    <a:lnTo>
                      <a:pt x="118" y="6"/>
                    </a:lnTo>
                    <a:lnTo>
                      <a:pt x="122" y="6"/>
                    </a:lnTo>
                    <a:lnTo>
                      <a:pt x="127" y="4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" name="Freeform 26"/>
              <p:cNvSpPr>
                <a:spLocks/>
              </p:cNvSpPr>
              <p:nvPr/>
            </p:nvSpPr>
            <p:spPr bwMode="auto">
              <a:xfrm>
                <a:off x="4492" y="1930"/>
                <a:ext cx="108" cy="37"/>
              </a:xfrm>
              <a:custGeom>
                <a:avLst/>
                <a:gdLst/>
                <a:ahLst/>
                <a:cxnLst>
                  <a:cxn ang="0">
                    <a:pos x="130" y="0"/>
                  </a:cxn>
                  <a:cxn ang="0">
                    <a:pos x="141" y="0"/>
                  </a:cxn>
                  <a:cxn ang="0">
                    <a:pos x="150" y="0"/>
                  </a:cxn>
                  <a:cxn ang="0">
                    <a:pos x="162" y="2"/>
                  </a:cxn>
                  <a:cxn ang="0">
                    <a:pos x="173" y="5"/>
                  </a:cxn>
                  <a:cxn ang="0">
                    <a:pos x="185" y="11"/>
                  </a:cxn>
                  <a:cxn ang="0">
                    <a:pos x="194" y="17"/>
                  </a:cxn>
                  <a:cxn ang="0">
                    <a:pos x="204" y="23"/>
                  </a:cxn>
                  <a:cxn ang="0">
                    <a:pos x="213" y="34"/>
                  </a:cxn>
                  <a:cxn ang="0">
                    <a:pos x="217" y="49"/>
                  </a:cxn>
                  <a:cxn ang="0">
                    <a:pos x="209" y="59"/>
                  </a:cxn>
                  <a:cxn ang="0">
                    <a:pos x="202" y="64"/>
                  </a:cxn>
                  <a:cxn ang="0">
                    <a:pos x="188" y="68"/>
                  </a:cxn>
                  <a:cxn ang="0">
                    <a:pos x="175" y="70"/>
                  </a:cxn>
                  <a:cxn ang="0">
                    <a:pos x="166" y="72"/>
                  </a:cxn>
                  <a:cxn ang="0">
                    <a:pos x="154" y="74"/>
                  </a:cxn>
                  <a:cxn ang="0">
                    <a:pos x="139" y="74"/>
                  </a:cxn>
                  <a:cxn ang="0">
                    <a:pos x="124" y="74"/>
                  </a:cxn>
                  <a:cxn ang="0">
                    <a:pos x="105" y="74"/>
                  </a:cxn>
                  <a:cxn ang="0">
                    <a:pos x="92" y="74"/>
                  </a:cxn>
                  <a:cxn ang="0">
                    <a:pos x="82" y="74"/>
                  </a:cxn>
                  <a:cxn ang="0">
                    <a:pos x="69" y="74"/>
                  </a:cxn>
                  <a:cxn ang="0">
                    <a:pos x="54" y="74"/>
                  </a:cxn>
                  <a:cxn ang="0">
                    <a:pos x="42" y="74"/>
                  </a:cxn>
                  <a:cxn ang="0">
                    <a:pos x="33" y="72"/>
                  </a:cxn>
                  <a:cxn ang="0">
                    <a:pos x="23" y="70"/>
                  </a:cxn>
                  <a:cxn ang="0">
                    <a:pos x="10" y="68"/>
                  </a:cxn>
                  <a:cxn ang="0">
                    <a:pos x="0" y="59"/>
                  </a:cxn>
                  <a:cxn ang="0">
                    <a:pos x="0" y="45"/>
                  </a:cxn>
                  <a:cxn ang="0">
                    <a:pos x="4" y="34"/>
                  </a:cxn>
                  <a:cxn ang="0">
                    <a:pos x="8" y="26"/>
                  </a:cxn>
                  <a:cxn ang="0">
                    <a:pos x="17" y="17"/>
                  </a:cxn>
                  <a:cxn ang="0">
                    <a:pos x="29" y="11"/>
                  </a:cxn>
                  <a:cxn ang="0">
                    <a:pos x="38" y="11"/>
                  </a:cxn>
                  <a:cxn ang="0">
                    <a:pos x="48" y="9"/>
                  </a:cxn>
                  <a:cxn ang="0">
                    <a:pos x="59" y="9"/>
                  </a:cxn>
                  <a:cxn ang="0">
                    <a:pos x="69" y="9"/>
                  </a:cxn>
                  <a:cxn ang="0">
                    <a:pos x="80" y="9"/>
                  </a:cxn>
                  <a:cxn ang="0">
                    <a:pos x="92" y="9"/>
                  </a:cxn>
                  <a:cxn ang="0">
                    <a:pos x="103" y="7"/>
                  </a:cxn>
                  <a:cxn ang="0">
                    <a:pos x="112" y="5"/>
                  </a:cxn>
                  <a:cxn ang="0">
                    <a:pos x="122" y="4"/>
                  </a:cxn>
                  <a:cxn ang="0">
                    <a:pos x="126" y="4"/>
                  </a:cxn>
                </a:cxnLst>
                <a:rect l="0" t="0" r="r" b="b"/>
                <a:pathLst>
                  <a:path w="217" h="74">
                    <a:moveTo>
                      <a:pt x="126" y="4"/>
                    </a:moveTo>
                    <a:lnTo>
                      <a:pt x="130" y="0"/>
                    </a:lnTo>
                    <a:lnTo>
                      <a:pt x="135" y="0"/>
                    </a:lnTo>
                    <a:lnTo>
                      <a:pt x="141" y="0"/>
                    </a:lnTo>
                    <a:lnTo>
                      <a:pt x="147" y="0"/>
                    </a:lnTo>
                    <a:lnTo>
                      <a:pt x="150" y="0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68" y="4"/>
                    </a:lnTo>
                    <a:lnTo>
                      <a:pt x="173" y="5"/>
                    </a:lnTo>
                    <a:lnTo>
                      <a:pt x="179" y="9"/>
                    </a:lnTo>
                    <a:lnTo>
                      <a:pt x="185" y="11"/>
                    </a:lnTo>
                    <a:lnTo>
                      <a:pt x="188" y="13"/>
                    </a:lnTo>
                    <a:lnTo>
                      <a:pt x="194" y="17"/>
                    </a:lnTo>
                    <a:lnTo>
                      <a:pt x="200" y="21"/>
                    </a:lnTo>
                    <a:lnTo>
                      <a:pt x="204" y="23"/>
                    </a:lnTo>
                    <a:lnTo>
                      <a:pt x="207" y="28"/>
                    </a:lnTo>
                    <a:lnTo>
                      <a:pt x="213" y="34"/>
                    </a:lnTo>
                    <a:lnTo>
                      <a:pt x="217" y="42"/>
                    </a:lnTo>
                    <a:lnTo>
                      <a:pt x="217" y="49"/>
                    </a:lnTo>
                    <a:lnTo>
                      <a:pt x="213" y="55"/>
                    </a:lnTo>
                    <a:lnTo>
                      <a:pt x="209" y="59"/>
                    </a:lnTo>
                    <a:lnTo>
                      <a:pt x="207" y="61"/>
                    </a:lnTo>
                    <a:lnTo>
                      <a:pt x="202" y="64"/>
                    </a:lnTo>
                    <a:lnTo>
                      <a:pt x="196" y="68"/>
                    </a:lnTo>
                    <a:lnTo>
                      <a:pt x="188" y="68"/>
                    </a:lnTo>
                    <a:lnTo>
                      <a:pt x="181" y="70"/>
                    </a:lnTo>
                    <a:lnTo>
                      <a:pt x="175" y="70"/>
                    </a:lnTo>
                    <a:lnTo>
                      <a:pt x="171" y="72"/>
                    </a:lnTo>
                    <a:lnTo>
                      <a:pt x="166" y="72"/>
                    </a:lnTo>
                    <a:lnTo>
                      <a:pt x="160" y="74"/>
                    </a:lnTo>
                    <a:lnTo>
                      <a:pt x="154" y="74"/>
                    </a:lnTo>
                    <a:lnTo>
                      <a:pt x="147" y="74"/>
                    </a:lnTo>
                    <a:lnTo>
                      <a:pt x="139" y="74"/>
                    </a:lnTo>
                    <a:lnTo>
                      <a:pt x="133" y="74"/>
                    </a:lnTo>
                    <a:lnTo>
                      <a:pt x="124" y="74"/>
                    </a:lnTo>
                    <a:lnTo>
                      <a:pt x="114" y="74"/>
                    </a:lnTo>
                    <a:lnTo>
                      <a:pt x="105" y="74"/>
                    </a:lnTo>
                    <a:lnTo>
                      <a:pt x="97" y="74"/>
                    </a:lnTo>
                    <a:lnTo>
                      <a:pt x="92" y="74"/>
                    </a:lnTo>
                    <a:lnTo>
                      <a:pt x="86" y="74"/>
                    </a:lnTo>
                    <a:lnTo>
                      <a:pt x="82" y="74"/>
                    </a:lnTo>
                    <a:lnTo>
                      <a:pt x="78" y="74"/>
                    </a:lnTo>
                    <a:lnTo>
                      <a:pt x="69" y="74"/>
                    </a:lnTo>
                    <a:lnTo>
                      <a:pt x="61" y="74"/>
                    </a:lnTo>
                    <a:lnTo>
                      <a:pt x="54" y="74"/>
                    </a:lnTo>
                    <a:lnTo>
                      <a:pt x="48" y="74"/>
                    </a:lnTo>
                    <a:lnTo>
                      <a:pt x="42" y="74"/>
                    </a:lnTo>
                    <a:lnTo>
                      <a:pt x="38" y="74"/>
                    </a:lnTo>
                    <a:lnTo>
                      <a:pt x="33" y="72"/>
                    </a:lnTo>
                    <a:lnTo>
                      <a:pt x="29" y="72"/>
                    </a:lnTo>
                    <a:lnTo>
                      <a:pt x="23" y="70"/>
                    </a:lnTo>
                    <a:lnTo>
                      <a:pt x="19" y="70"/>
                    </a:lnTo>
                    <a:lnTo>
                      <a:pt x="10" y="68"/>
                    </a:lnTo>
                    <a:lnTo>
                      <a:pt x="0" y="66"/>
                    </a:lnTo>
                    <a:lnTo>
                      <a:pt x="0" y="59"/>
                    </a:lnTo>
                    <a:lnTo>
                      <a:pt x="0" y="51"/>
                    </a:lnTo>
                    <a:lnTo>
                      <a:pt x="0" y="45"/>
                    </a:lnTo>
                    <a:lnTo>
                      <a:pt x="2" y="40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8" y="26"/>
                    </a:lnTo>
                    <a:lnTo>
                      <a:pt x="12" y="23"/>
                    </a:lnTo>
                    <a:lnTo>
                      <a:pt x="17" y="17"/>
                    </a:lnTo>
                    <a:lnTo>
                      <a:pt x="25" y="13"/>
                    </a:lnTo>
                    <a:lnTo>
                      <a:pt x="29" y="11"/>
                    </a:lnTo>
                    <a:lnTo>
                      <a:pt x="35" y="11"/>
                    </a:lnTo>
                    <a:lnTo>
                      <a:pt x="38" y="11"/>
                    </a:lnTo>
                    <a:lnTo>
                      <a:pt x="44" y="11"/>
                    </a:lnTo>
                    <a:lnTo>
                      <a:pt x="48" y="9"/>
                    </a:lnTo>
                    <a:lnTo>
                      <a:pt x="54" y="9"/>
                    </a:lnTo>
                    <a:lnTo>
                      <a:pt x="59" y="9"/>
                    </a:lnTo>
                    <a:lnTo>
                      <a:pt x="65" y="9"/>
                    </a:lnTo>
                    <a:lnTo>
                      <a:pt x="69" y="9"/>
                    </a:lnTo>
                    <a:lnTo>
                      <a:pt x="76" y="9"/>
                    </a:lnTo>
                    <a:lnTo>
                      <a:pt x="80" y="9"/>
                    </a:lnTo>
                    <a:lnTo>
                      <a:pt x="88" y="9"/>
                    </a:lnTo>
                    <a:lnTo>
                      <a:pt x="92" y="9"/>
                    </a:lnTo>
                    <a:lnTo>
                      <a:pt x="97" y="9"/>
                    </a:lnTo>
                    <a:lnTo>
                      <a:pt x="103" y="7"/>
                    </a:lnTo>
                    <a:lnTo>
                      <a:pt x="107" y="7"/>
                    </a:lnTo>
                    <a:lnTo>
                      <a:pt x="112" y="5"/>
                    </a:lnTo>
                    <a:lnTo>
                      <a:pt x="116" y="5"/>
                    </a:lnTo>
                    <a:lnTo>
                      <a:pt x="122" y="4"/>
                    </a:lnTo>
                    <a:lnTo>
                      <a:pt x="126" y="4"/>
                    </a:lnTo>
                    <a:lnTo>
                      <a:pt x="12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4" name="Freeform 27"/>
              <p:cNvSpPr>
                <a:spLocks/>
              </p:cNvSpPr>
              <p:nvPr/>
            </p:nvSpPr>
            <p:spPr bwMode="auto">
              <a:xfrm>
                <a:off x="4485" y="1789"/>
                <a:ext cx="109" cy="37"/>
              </a:xfrm>
              <a:custGeom>
                <a:avLst/>
                <a:gdLst/>
                <a:ahLst/>
                <a:cxnLst>
                  <a:cxn ang="0">
                    <a:pos x="133" y="2"/>
                  </a:cxn>
                  <a:cxn ang="0">
                    <a:pos x="143" y="0"/>
                  </a:cxn>
                  <a:cxn ang="0">
                    <a:pos x="152" y="0"/>
                  </a:cxn>
                  <a:cxn ang="0">
                    <a:pos x="163" y="4"/>
                  </a:cxn>
                  <a:cxn ang="0">
                    <a:pos x="175" y="8"/>
                  </a:cxn>
                  <a:cxn ang="0">
                    <a:pos x="186" y="14"/>
                  </a:cxn>
                  <a:cxn ang="0">
                    <a:pos x="200" y="21"/>
                  </a:cxn>
                  <a:cxn ang="0">
                    <a:pos x="213" y="37"/>
                  </a:cxn>
                  <a:cxn ang="0">
                    <a:pos x="217" y="52"/>
                  </a:cxn>
                  <a:cxn ang="0">
                    <a:pos x="211" y="61"/>
                  </a:cxn>
                  <a:cxn ang="0">
                    <a:pos x="201" y="65"/>
                  </a:cxn>
                  <a:cxn ang="0">
                    <a:pos x="188" y="71"/>
                  </a:cxn>
                  <a:cxn ang="0">
                    <a:pos x="175" y="73"/>
                  </a:cxn>
                  <a:cxn ang="0">
                    <a:pos x="165" y="75"/>
                  </a:cxn>
                  <a:cxn ang="0">
                    <a:pos x="154" y="75"/>
                  </a:cxn>
                  <a:cxn ang="0">
                    <a:pos x="141" y="75"/>
                  </a:cxn>
                  <a:cxn ang="0">
                    <a:pos x="124" y="75"/>
                  </a:cxn>
                  <a:cxn ang="0">
                    <a:pos x="106" y="75"/>
                  </a:cxn>
                  <a:cxn ang="0">
                    <a:pos x="93" y="75"/>
                  </a:cxn>
                  <a:cxn ang="0">
                    <a:pos x="82" y="75"/>
                  </a:cxn>
                  <a:cxn ang="0">
                    <a:pos x="70" y="75"/>
                  </a:cxn>
                  <a:cxn ang="0">
                    <a:pos x="53" y="75"/>
                  </a:cxn>
                  <a:cxn ang="0">
                    <a:pos x="42" y="75"/>
                  </a:cxn>
                  <a:cxn ang="0">
                    <a:pos x="34" y="75"/>
                  </a:cxn>
                  <a:cxn ang="0">
                    <a:pos x="25" y="73"/>
                  </a:cxn>
                  <a:cxn ang="0">
                    <a:pos x="9" y="69"/>
                  </a:cxn>
                  <a:cxn ang="0">
                    <a:pos x="0" y="61"/>
                  </a:cxn>
                  <a:cxn ang="0">
                    <a:pos x="0" y="48"/>
                  </a:cxn>
                  <a:cxn ang="0">
                    <a:pos x="4" y="37"/>
                  </a:cxn>
                  <a:cxn ang="0">
                    <a:pos x="8" y="29"/>
                  </a:cxn>
                  <a:cxn ang="0">
                    <a:pos x="17" y="19"/>
                  </a:cxn>
                  <a:cxn ang="0">
                    <a:pos x="30" y="14"/>
                  </a:cxn>
                  <a:cxn ang="0">
                    <a:pos x="40" y="14"/>
                  </a:cxn>
                  <a:cxn ang="0">
                    <a:pos x="49" y="12"/>
                  </a:cxn>
                  <a:cxn ang="0">
                    <a:pos x="61" y="12"/>
                  </a:cxn>
                  <a:cxn ang="0">
                    <a:pos x="70" y="12"/>
                  </a:cxn>
                  <a:cxn ang="0">
                    <a:pos x="82" y="12"/>
                  </a:cxn>
                  <a:cxn ang="0">
                    <a:pos x="93" y="10"/>
                  </a:cxn>
                  <a:cxn ang="0">
                    <a:pos x="105" y="8"/>
                  </a:cxn>
                  <a:cxn ang="0">
                    <a:pos x="114" y="8"/>
                  </a:cxn>
                  <a:cxn ang="0">
                    <a:pos x="124" y="6"/>
                  </a:cxn>
                  <a:cxn ang="0">
                    <a:pos x="129" y="4"/>
                  </a:cxn>
                </a:cxnLst>
                <a:rect l="0" t="0" r="r" b="b"/>
                <a:pathLst>
                  <a:path w="217" h="75">
                    <a:moveTo>
                      <a:pt x="129" y="4"/>
                    </a:moveTo>
                    <a:lnTo>
                      <a:pt x="133" y="2"/>
                    </a:lnTo>
                    <a:lnTo>
                      <a:pt x="137" y="0"/>
                    </a:lnTo>
                    <a:lnTo>
                      <a:pt x="143" y="0"/>
                    </a:lnTo>
                    <a:lnTo>
                      <a:pt x="146" y="0"/>
                    </a:lnTo>
                    <a:lnTo>
                      <a:pt x="152" y="0"/>
                    </a:lnTo>
                    <a:lnTo>
                      <a:pt x="158" y="2"/>
                    </a:lnTo>
                    <a:lnTo>
                      <a:pt x="163" y="4"/>
                    </a:lnTo>
                    <a:lnTo>
                      <a:pt x="169" y="6"/>
                    </a:lnTo>
                    <a:lnTo>
                      <a:pt x="175" y="8"/>
                    </a:lnTo>
                    <a:lnTo>
                      <a:pt x="181" y="10"/>
                    </a:lnTo>
                    <a:lnTo>
                      <a:pt x="186" y="14"/>
                    </a:lnTo>
                    <a:lnTo>
                      <a:pt x="192" y="16"/>
                    </a:lnTo>
                    <a:lnTo>
                      <a:pt x="200" y="21"/>
                    </a:lnTo>
                    <a:lnTo>
                      <a:pt x="209" y="29"/>
                    </a:lnTo>
                    <a:lnTo>
                      <a:pt x="213" y="37"/>
                    </a:lnTo>
                    <a:lnTo>
                      <a:pt x="217" y="44"/>
                    </a:lnTo>
                    <a:lnTo>
                      <a:pt x="217" y="52"/>
                    </a:lnTo>
                    <a:lnTo>
                      <a:pt x="215" y="57"/>
                    </a:lnTo>
                    <a:lnTo>
                      <a:pt x="211" y="61"/>
                    </a:lnTo>
                    <a:lnTo>
                      <a:pt x="207" y="63"/>
                    </a:lnTo>
                    <a:lnTo>
                      <a:pt x="201" y="65"/>
                    </a:lnTo>
                    <a:lnTo>
                      <a:pt x="196" y="69"/>
                    </a:lnTo>
                    <a:lnTo>
                      <a:pt x="188" y="71"/>
                    </a:lnTo>
                    <a:lnTo>
                      <a:pt x="181" y="73"/>
                    </a:lnTo>
                    <a:lnTo>
                      <a:pt x="175" y="73"/>
                    </a:lnTo>
                    <a:lnTo>
                      <a:pt x="171" y="73"/>
                    </a:lnTo>
                    <a:lnTo>
                      <a:pt x="165" y="75"/>
                    </a:lnTo>
                    <a:lnTo>
                      <a:pt x="160" y="75"/>
                    </a:lnTo>
                    <a:lnTo>
                      <a:pt x="154" y="75"/>
                    </a:lnTo>
                    <a:lnTo>
                      <a:pt x="148" y="75"/>
                    </a:lnTo>
                    <a:lnTo>
                      <a:pt x="141" y="75"/>
                    </a:lnTo>
                    <a:lnTo>
                      <a:pt x="133" y="75"/>
                    </a:lnTo>
                    <a:lnTo>
                      <a:pt x="124" y="75"/>
                    </a:lnTo>
                    <a:lnTo>
                      <a:pt x="116" y="75"/>
                    </a:lnTo>
                    <a:lnTo>
                      <a:pt x="106" y="75"/>
                    </a:lnTo>
                    <a:lnTo>
                      <a:pt x="97" y="75"/>
                    </a:lnTo>
                    <a:lnTo>
                      <a:pt x="93" y="75"/>
                    </a:lnTo>
                    <a:lnTo>
                      <a:pt x="87" y="75"/>
                    </a:lnTo>
                    <a:lnTo>
                      <a:pt x="82" y="75"/>
                    </a:lnTo>
                    <a:lnTo>
                      <a:pt x="78" y="75"/>
                    </a:lnTo>
                    <a:lnTo>
                      <a:pt x="70" y="75"/>
                    </a:lnTo>
                    <a:lnTo>
                      <a:pt x="61" y="75"/>
                    </a:lnTo>
                    <a:lnTo>
                      <a:pt x="53" y="75"/>
                    </a:lnTo>
                    <a:lnTo>
                      <a:pt x="48" y="75"/>
                    </a:lnTo>
                    <a:lnTo>
                      <a:pt x="42" y="75"/>
                    </a:lnTo>
                    <a:lnTo>
                      <a:pt x="40" y="75"/>
                    </a:lnTo>
                    <a:lnTo>
                      <a:pt x="34" y="75"/>
                    </a:lnTo>
                    <a:lnTo>
                      <a:pt x="29" y="73"/>
                    </a:lnTo>
                    <a:lnTo>
                      <a:pt x="25" y="73"/>
                    </a:lnTo>
                    <a:lnTo>
                      <a:pt x="19" y="73"/>
                    </a:lnTo>
                    <a:lnTo>
                      <a:pt x="9" y="69"/>
                    </a:lnTo>
                    <a:lnTo>
                      <a:pt x="2" y="69"/>
                    </a:lnTo>
                    <a:lnTo>
                      <a:pt x="0" y="61"/>
                    </a:lnTo>
                    <a:lnTo>
                      <a:pt x="0" y="54"/>
                    </a:lnTo>
                    <a:lnTo>
                      <a:pt x="0" y="48"/>
                    </a:lnTo>
                    <a:lnTo>
                      <a:pt x="2" y="42"/>
                    </a:lnTo>
                    <a:lnTo>
                      <a:pt x="4" y="37"/>
                    </a:lnTo>
                    <a:lnTo>
                      <a:pt x="6" y="33"/>
                    </a:lnTo>
                    <a:lnTo>
                      <a:pt x="8" y="29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7" y="18"/>
                    </a:lnTo>
                    <a:lnTo>
                      <a:pt x="30" y="14"/>
                    </a:lnTo>
                    <a:lnTo>
                      <a:pt x="34" y="14"/>
                    </a:lnTo>
                    <a:lnTo>
                      <a:pt x="40" y="14"/>
                    </a:lnTo>
                    <a:lnTo>
                      <a:pt x="46" y="14"/>
                    </a:lnTo>
                    <a:lnTo>
                      <a:pt x="49" y="12"/>
                    </a:lnTo>
                    <a:lnTo>
                      <a:pt x="55" y="12"/>
                    </a:lnTo>
                    <a:lnTo>
                      <a:pt x="61" y="12"/>
                    </a:lnTo>
                    <a:lnTo>
                      <a:pt x="67" y="12"/>
                    </a:lnTo>
                    <a:lnTo>
                      <a:pt x="70" y="12"/>
                    </a:lnTo>
                    <a:lnTo>
                      <a:pt x="76" y="12"/>
                    </a:lnTo>
                    <a:lnTo>
                      <a:pt x="82" y="12"/>
                    </a:lnTo>
                    <a:lnTo>
                      <a:pt x="87" y="12"/>
                    </a:lnTo>
                    <a:lnTo>
                      <a:pt x="93" y="10"/>
                    </a:lnTo>
                    <a:lnTo>
                      <a:pt x="99" y="10"/>
                    </a:lnTo>
                    <a:lnTo>
                      <a:pt x="105" y="8"/>
                    </a:lnTo>
                    <a:lnTo>
                      <a:pt x="110" y="8"/>
                    </a:lnTo>
                    <a:lnTo>
                      <a:pt x="114" y="8"/>
                    </a:lnTo>
                    <a:lnTo>
                      <a:pt x="120" y="6"/>
                    </a:lnTo>
                    <a:lnTo>
                      <a:pt x="124" y="6"/>
                    </a:lnTo>
                    <a:lnTo>
                      <a:pt x="129" y="4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5" name="Freeform 28"/>
              <p:cNvSpPr>
                <a:spLocks/>
              </p:cNvSpPr>
              <p:nvPr/>
            </p:nvSpPr>
            <p:spPr bwMode="auto">
              <a:xfrm>
                <a:off x="4517" y="2583"/>
                <a:ext cx="108" cy="37"/>
              </a:xfrm>
              <a:custGeom>
                <a:avLst/>
                <a:gdLst/>
                <a:ahLst/>
                <a:cxnLst>
                  <a:cxn ang="0">
                    <a:pos x="133" y="0"/>
                  </a:cxn>
                  <a:cxn ang="0">
                    <a:pos x="142" y="0"/>
                  </a:cxn>
                  <a:cxn ang="0">
                    <a:pos x="152" y="0"/>
                  </a:cxn>
                  <a:cxn ang="0">
                    <a:pos x="163" y="2"/>
                  </a:cxn>
                  <a:cxn ang="0">
                    <a:pos x="175" y="7"/>
                  </a:cxn>
                  <a:cxn ang="0">
                    <a:pos x="186" y="11"/>
                  </a:cxn>
                  <a:cxn ang="0">
                    <a:pos x="195" y="17"/>
                  </a:cxn>
                  <a:cxn ang="0">
                    <a:pos x="205" y="24"/>
                  </a:cxn>
                  <a:cxn ang="0">
                    <a:pos x="214" y="34"/>
                  </a:cxn>
                  <a:cxn ang="0">
                    <a:pos x="216" y="49"/>
                  </a:cxn>
                  <a:cxn ang="0">
                    <a:pos x="213" y="59"/>
                  </a:cxn>
                  <a:cxn ang="0">
                    <a:pos x="203" y="64"/>
                  </a:cxn>
                  <a:cxn ang="0">
                    <a:pos x="188" y="68"/>
                  </a:cxn>
                  <a:cxn ang="0">
                    <a:pos x="175" y="70"/>
                  </a:cxn>
                  <a:cxn ang="0">
                    <a:pos x="165" y="72"/>
                  </a:cxn>
                  <a:cxn ang="0">
                    <a:pos x="154" y="74"/>
                  </a:cxn>
                  <a:cxn ang="0">
                    <a:pos x="140" y="74"/>
                  </a:cxn>
                  <a:cxn ang="0">
                    <a:pos x="125" y="74"/>
                  </a:cxn>
                  <a:cxn ang="0">
                    <a:pos x="106" y="74"/>
                  </a:cxn>
                  <a:cxn ang="0">
                    <a:pos x="89" y="74"/>
                  </a:cxn>
                  <a:cxn ang="0">
                    <a:pos x="72" y="74"/>
                  </a:cxn>
                  <a:cxn ang="0">
                    <a:pos x="55" y="74"/>
                  </a:cxn>
                  <a:cxn ang="0">
                    <a:pos x="45" y="74"/>
                  </a:cxn>
                  <a:cxn ang="0">
                    <a:pos x="36" y="72"/>
                  </a:cxn>
                  <a:cxn ang="0">
                    <a:pos x="26" y="70"/>
                  </a:cxn>
                  <a:cxn ang="0">
                    <a:pos x="17" y="68"/>
                  </a:cxn>
                  <a:cxn ang="0">
                    <a:pos x="5" y="66"/>
                  </a:cxn>
                  <a:cxn ang="0">
                    <a:pos x="0" y="59"/>
                  </a:cxn>
                  <a:cxn ang="0">
                    <a:pos x="0" y="45"/>
                  </a:cxn>
                  <a:cxn ang="0">
                    <a:pos x="4" y="34"/>
                  </a:cxn>
                  <a:cxn ang="0">
                    <a:pos x="7" y="26"/>
                  </a:cxn>
                  <a:cxn ang="0">
                    <a:pos x="19" y="19"/>
                  </a:cxn>
                  <a:cxn ang="0">
                    <a:pos x="30" y="13"/>
                  </a:cxn>
                  <a:cxn ang="0">
                    <a:pos x="42" y="11"/>
                  </a:cxn>
                  <a:cxn ang="0">
                    <a:pos x="51" y="11"/>
                  </a:cxn>
                  <a:cxn ang="0">
                    <a:pos x="61" y="9"/>
                  </a:cxn>
                  <a:cxn ang="0">
                    <a:pos x="72" y="9"/>
                  </a:cxn>
                  <a:cxn ang="0">
                    <a:pos x="83" y="9"/>
                  </a:cxn>
                  <a:cxn ang="0">
                    <a:pos x="95" y="9"/>
                  </a:cxn>
                  <a:cxn ang="0">
                    <a:pos x="104" y="7"/>
                  </a:cxn>
                  <a:cxn ang="0">
                    <a:pos x="114" y="5"/>
                  </a:cxn>
                  <a:cxn ang="0">
                    <a:pos x="123" y="3"/>
                  </a:cxn>
                  <a:cxn ang="0">
                    <a:pos x="129" y="3"/>
                  </a:cxn>
                </a:cxnLst>
                <a:rect l="0" t="0" r="r" b="b"/>
                <a:pathLst>
                  <a:path w="216" h="74">
                    <a:moveTo>
                      <a:pt x="129" y="3"/>
                    </a:moveTo>
                    <a:lnTo>
                      <a:pt x="133" y="0"/>
                    </a:lnTo>
                    <a:lnTo>
                      <a:pt x="137" y="0"/>
                    </a:lnTo>
                    <a:lnTo>
                      <a:pt x="142" y="0"/>
                    </a:lnTo>
                    <a:lnTo>
                      <a:pt x="148" y="0"/>
                    </a:lnTo>
                    <a:lnTo>
                      <a:pt x="152" y="0"/>
                    </a:lnTo>
                    <a:lnTo>
                      <a:pt x="157" y="2"/>
                    </a:lnTo>
                    <a:lnTo>
                      <a:pt x="163" y="2"/>
                    </a:lnTo>
                    <a:lnTo>
                      <a:pt x="171" y="5"/>
                    </a:lnTo>
                    <a:lnTo>
                      <a:pt x="175" y="7"/>
                    </a:lnTo>
                    <a:lnTo>
                      <a:pt x="180" y="9"/>
                    </a:lnTo>
                    <a:lnTo>
                      <a:pt x="186" y="11"/>
                    </a:lnTo>
                    <a:lnTo>
                      <a:pt x="192" y="15"/>
                    </a:lnTo>
                    <a:lnTo>
                      <a:pt x="195" y="17"/>
                    </a:lnTo>
                    <a:lnTo>
                      <a:pt x="201" y="21"/>
                    </a:lnTo>
                    <a:lnTo>
                      <a:pt x="205" y="24"/>
                    </a:lnTo>
                    <a:lnTo>
                      <a:pt x="209" y="28"/>
                    </a:lnTo>
                    <a:lnTo>
                      <a:pt x="214" y="34"/>
                    </a:lnTo>
                    <a:lnTo>
                      <a:pt x="216" y="41"/>
                    </a:lnTo>
                    <a:lnTo>
                      <a:pt x="216" y="49"/>
                    </a:lnTo>
                    <a:lnTo>
                      <a:pt x="214" y="55"/>
                    </a:lnTo>
                    <a:lnTo>
                      <a:pt x="213" y="59"/>
                    </a:lnTo>
                    <a:lnTo>
                      <a:pt x="207" y="60"/>
                    </a:lnTo>
                    <a:lnTo>
                      <a:pt x="203" y="64"/>
                    </a:lnTo>
                    <a:lnTo>
                      <a:pt x="197" y="66"/>
                    </a:lnTo>
                    <a:lnTo>
                      <a:pt x="188" y="68"/>
                    </a:lnTo>
                    <a:lnTo>
                      <a:pt x="180" y="70"/>
                    </a:lnTo>
                    <a:lnTo>
                      <a:pt x="175" y="70"/>
                    </a:lnTo>
                    <a:lnTo>
                      <a:pt x="171" y="72"/>
                    </a:lnTo>
                    <a:lnTo>
                      <a:pt x="165" y="72"/>
                    </a:lnTo>
                    <a:lnTo>
                      <a:pt x="159" y="74"/>
                    </a:lnTo>
                    <a:lnTo>
                      <a:pt x="154" y="74"/>
                    </a:lnTo>
                    <a:lnTo>
                      <a:pt x="148" y="74"/>
                    </a:lnTo>
                    <a:lnTo>
                      <a:pt x="140" y="74"/>
                    </a:lnTo>
                    <a:lnTo>
                      <a:pt x="133" y="74"/>
                    </a:lnTo>
                    <a:lnTo>
                      <a:pt x="125" y="74"/>
                    </a:lnTo>
                    <a:lnTo>
                      <a:pt x="116" y="74"/>
                    </a:lnTo>
                    <a:lnTo>
                      <a:pt x="106" y="74"/>
                    </a:lnTo>
                    <a:lnTo>
                      <a:pt x="99" y="74"/>
                    </a:lnTo>
                    <a:lnTo>
                      <a:pt x="89" y="74"/>
                    </a:lnTo>
                    <a:lnTo>
                      <a:pt x="80" y="74"/>
                    </a:lnTo>
                    <a:lnTo>
                      <a:pt x="72" y="74"/>
                    </a:lnTo>
                    <a:lnTo>
                      <a:pt x="62" y="74"/>
                    </a:lnTo>
                    <a:lnTo>
                      <a:pt x="55" y="74"/>
                    </a:lnTo>
                    <a:lnTo>
                      <a:pt x="51" y="74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36" y="72"/>
                    </a:lnTo>
                    <a:lnTo>
                      <a:pt x="30" y="72"/>
                    </a:lnTo>
                    <a:lnTo>
                      <a:pt x="26" y="70"/>
                    </a:lnTo>
                    <a:lnTo>
                      <a:pt x="21" y="70"/>
                    </a:lnTo>
                    <a:lnTo>
                      <a:pt x="17" y="68"/>
                    </a:lnTo>
                    <a:lnTo>
                      <a:pt x="11" y="66"/>
                    </a:lnTo>
                    <a:lnTo>
                      <a:pt x="5" y="66"/>
                    </a:lnTo>
                    <a:lnTo>
                      <a:pt x="2" y="66"/>
                    </a:lnTo>
                    <a:lnTo>
                      <a:pt x="0" y="59"/>
                    </a:lnTo>
                    <a:lnTo>
                      <a:pt x="0" y="51"/>
                    </a:lnTo>
                    <a:lnTo>
                      <a:pt x="0" y="45"/>
                    </a:lnTo>
                    <a:lnTo>
                      <a:pt x="2" y="40"/>
                    </a:lnTo>
                    <a:lnTo>
                      <a:pt x="4" y="34"/>
                    </a:lnTo>
                    <a:lnTo>
                      <a:pt x="5" y="30"/>
                    </a:lnTo>
                    <a:lnTo>
                      <a:pt x="7" y="26"/>
                    </a:lnTo>
                    <a:lnTo>
                      <a:pt x="11" y="24"/>
                    </a:lnTo>
                    <a:lnTo>
                      <a:pt x="19" y="19"/>
                    </a:lnTo>
                    <a:lnTo>
                      <a:pt x="26" y="15"/>
                    </a:lnTo>
                    <a:lnTo>
                      <a:pt x="30" y="13"/>
                    </a:lnTo>
                    <a:lnTo>
                      <a:pt x="36" y="11"/>
                    </a:lnTo>
                    <a:lnTo>
                      <a:pt x="42" y="11"/>
                    </a:lnTo>
                    <a:lnTo>
                      <a:pt x="45" y="11"/>
                    </a:lnTo>
                    <a:lnTo>
                      <a:pt x="51" y="11"/>
                    </a:lnTo>
                    <a:lnTo>
                      <a:pt x="55" y="9"/>
                    </a:lnTo>
                    <a:lnTo>
                      <a:pt x="61" y="9"/>
                    </a:lnTo>
                    <a:lnTo>
                      <a:pt x="66" y="9"/>
                    </a:lnTo>
                    <a:lnTo>
                      <a:pt x="72" y="9"/>
                    </a:lnTo>
                    <a:lnTo>
                      <a:pt x="78" y="9"/>
                    </a:lnTo>
                    <a:lnTo>
                      <a:pt x="83" y="9"/>
                    </a:lnTo>
                    <a:lnTo>
                      <a:pt x="89" y="9"/>
                    </a:lnTo>
                    <a:lnTo>
                      <a:pt x="95" y="9"/>
                    </a:lnTo>
                    <a:lnTo>
                      <a:pt x="99" y="9"/>
                    </a:lnTo>
                    <a:lnTo>
                      <a:pt x="104" y="7"/>
                    </a:lnTo>
                    <a:lnTo>
                      <a:pt x="110" y="7"/>
                    </a:lnTo>
                    <a:lnTo>
                      <a:pt x="114" y="5"/>
                    </a:lnTo>
                    <a:lnTo>
                      <a:pt x="119" y="5"/>
                    </a:lnTo>
                    <a:lnTo>
                      <a:pt x="123" y="3"/>
                    </a:lnTo>
                    <a:lnTo>
                      <a:pt x="129" y="3"/>
                    </a:lnTo>
                    <a:lnTo>
                      <a:pt x="129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6" name="Freeform 29"/>
              <p:cNvSpPr>
                <a:spLocks/>
              </p:cNvSpPr>
              <p:nvPr/>
            </p:nvSpPr>
            <p:spPr bwMode="auto">
              <a:xfrm>
                <a:off x="4345" y="1554"/>
                <a:ext cx="193" cy="1234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100" y="2458"/>
                  </a:cxn>
                  <a:cxn ang="0">
                    <a:pos x="386" y="2467"/>
                  </a:cxn>
                  <a:cxn ang="0">
                    <a:pos x="241" y="11"/>
                  </a:cxn>
                  <a:cxn ang="0">
                    <a:pos x="171" y="11"/>
                  </a:cxn>
                  <a:cxn ang="0">
                    <a:pos x="327" y="2414"/>
                  </a:cxn>
                  <a:cxn ang="0">
                    <a:pos x="152" y="2403"/>
                  </a:cxn>
                  <a:cxn ang="0">
                    <a:pos x="83" y="0"/>
                  </a:cxn>
                  <a:cxn ang="0">
                    <a:pos x="0" y="25"/>
                  </a:cxn>
                  <a:cxn ang="0">
                    <a:pos x="0" y="25"/>
                  </a:cxn>
                </a:cxnLst>
                <a:rect l="0" t="0" r="r" b="b"/>
                <a:pathLst>
                  <a:path w="386" h="2467">
                    <a:moveTo>
                      <a:pt x="0" y="25"/>
                    </a:moveTo>
                    <a:lnTo>
                      <a:pt x="100" y="2458"/>
                    </a:lnTo>
                    <a:lnTo>
                      <a:pt x="386" y="2467"/>
                    </a:lnTo>
                    <a:lnTo>
                      <a:pt x="241" y="11"/>
                    </a:lnTo>
                    <a:lnTo>
                      <a:pt x="171" y="11"/>
                    </a:lnTo>
                    <a:lnTo>
                      <a:pt x="327" y="2414"/>
                    </a:lnTo>
                    <a:lnTo>
                      <a:pt x="152" y="2403"/>
                    </a:lnTo>
                    <a:lnTo>
                      <a:pt x="83" y="0"/>
                    </a:lnTo>
                    <a:lnTo>
                      <a:pt x="0" y="25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7" name="Freeform 30"/>
              <p:cNvSpPr>
                <a:spLocks/>
              </p:cNvSpPr>
              <p:nvPr/>
            </p:nvSpPr>
            <p:spPr bwMode="auto">
              <a:xfrm>
                <a:off x="4440" y="2924"/>
                <a:ext cx="61" cy="120"/>
              </a:xfrm>
              <a:custGeom>
                <a:avLst/>
                <a:gdLst/>
                <a:ahLst/>
                <a:cxnLst>
                  <a:cxn ang="0">
                    <a:pos x="13" y="4"/>
                  </a:cxn>
                  <a:cxn ang="0">
                    <a:pos x="21" y="15"/>
                  </a:cxn>
                  <a:cxn ang="0">
                    <a:pos x="26" y="29"/>
                  </a:cxn>
                  <a:cxn ang="0">
                    <a:pos x="32" y="44"/>
                  </a:cxn>
                  <a:cxn ang="0">
                    <a:pos x="34" y="59"/>
                  </a:cxn>
                  <a:cxn ang="0">
                    <a:pos x="38" y="76"/>
                  </a:cxn>
                  <a:cxn ang="0">
                    <a:pos x="40" y="91"/>
                  </a:cxn>
                  <a:cxn ang="0">
                    <a:pos x="42" y="108"/>
                  </a:cxn>
                  <a:cxn ang="0">
                    <a:pos x="45" y="124"/>
                  </a:cxn>
                  <a:cxn ang="0">
                    <a:pos x="49" y="139"/>
                  </a:cxn>
                  <a:cxn ang="0">
                    <a:pos x="55" y="154"/>
                  </a:cxn>
                  <a:cxn ang="0">
                    <a:pos x="61" y="169"/>
                  </a:cxn>
                  <a:cxn ang="0">
                    <a:pos x="70" y="181"/>
                  </a:cxn>
                  <a:cxn ang="0">
                    <a:pos x="80" y="192"/>
                  </a:cxn>
                  <a:cxn ang="0">
                    <a:pos x="95" y="202"/>
                  </a:cxn>
                  <a:cxn ang="0">
                    <a:pos x="106" y="209"/>
                  </a:cxn>
                  <a:cxn ang="0">
                    <a:pos x="116" y="213"/>
                  </a:cxn>
                  <a:cxn ang="0">
                    <a:pos x="116" y="219"/>
                  </a:cxn>
                  <a:cxn ang="0">
                    <a:pos x="110" y="232"/>
                  </a:cxn>
                  <a:cxn ang="0">
                    <a:pos x="102" y="240"/>
                  </a:cxn>
                  <a:cxn ang="0">
                    <a:pos x="91" y="240"/>
                  </a:cxn>
                  <a:cxn ang="0">
                    <a:pos x="81" y="238"/>
                  </a:cxn>
                  <a:cxn ang="0">
                    <a:pos x="72" y="238"/>
                  </a:cxn>
                  <a:cxn ang="0">
                    <a:pos x="61" y="234"/>
                  </a:cxn>
                  <a:cxn ang="0">
                    <a:pos x="45" y="224"/>
                  </a:cxn>
                  <a:cxn ang="0">
                    <a:pos x="34" y="213"/>
                  </a:cxn>
                  <a:cxn ang="0">
                    <a:pos x="23" y="200"/>
                  </a:cxn>
                  <a:cxn ang="0">
                    <a:pos x="17" y="184"/>
                  </a:cxn>
                  <a:cxn ang="0">
                    <a:pos x="11" y="169"/>
                  </a:cxn>
                  <a:cxn ang="0">
                    <a:pos x="7" y="156"/>
                  </a:cxn>
                  <a:cxn ang="0">
                    <a:pos x="5" y="146"/>
                  </a:cxn>
                  <a:cxn ang="0">
                    <a:pos x="4" y="135"/>
                  </a:cxn>
                  <a:cxn ang="0">
                    <a:pos x="2" y="125"/>
                  </a:cxn>
                  <a:cxn ang="0">
                    <a:pos x="2" y="116"/>
                  </a:cxn>
                  <a:cxn ang="0">
                    <a:pos x="0" y="106"/>
                  </a:cxn>
                  <a:cxn ang="0">
                    <a:pos x="0" y="97"/>
                  </a:cxn>
                  <a:cxn ang="0">
                    <a:pos x="0" y="87"/>
                  </a:cxn>
                  <a:cxn ang="0">
                    <a:pos x="0" y="78"/>
                  </a:cxn>
                  <a:cxn ang="0">
                    <a:pos x="0" y="68"/>
                  </a:cxn>
                  <a:cxn ang="0">
                    <a:pos x="0" y="55"/>
                  </a:cxn>
                  <a:cxn ang="0">
                    <a:pos x="2" y="38"/>
                  </a:cxn>
                  <a:cxn ang="0">
                    <a:pos x="4" y="23"/>
                  </a:cxn>
                  <a:cxn ang="0">
                    <a:pos x="5" y="6"/>
                  </a:cxn>
                  <a:cxn ang="0">
                    <a:pos x="11" y="0"/>
                  </a:cxn>
                </a:cxnLst>
                <a:rect l="0" t="0" r="r" b="b"/>
                <a:pathLst>
                  <a:path w="121" h="240">
                    <a:moveTo>
                      <a:pt x="11" y="0"/>
                    </a:moveTo>
                    <a:lnTo>
                      <a:pt x="13" y="4"/>
                    </a:lnTo>
                    <a:lnTo>
                      <a:pt x="19" y="10"/>
                    </a:lnTo>
                    <a:lnTo>
                      <a:pt x="21" y="15"/>
                    </a:lnTo>
                    <a:lnTo>
                      <a:pt x="24" y="23"/>
                    </a:lnTo>
                    <a:lnTo>
                      <a:pt x="26" y="29"/>
                    </a:lnTo>
                    <a:lnTo>
                      <a:pt x="30" y="36"/>
                    </a:lnTo>
                    <a:lnTo>
                      <a:pt x="32" y="44"/>
                    </a:lnTo>
                    <a:lnTo>
                      <a:pt x="34" y="51"/>
                    </a:lnTo>
                    <a:lnTo>
                      <a:pt x="34" y="59"/>
                    </a:lnTo>
                    <a:lnTo>
                      <a:pt x="36" y="68"/>
                    </a:lnTo>
                    <a:lnTo>
                      <a:pt x="38" y="76"/>
                    </a:lnTo>
                    <a:lnTo>
                      <a:pt x="40" y="84"/>
                    </a:lnTo>
                    <a:lnTo>
                      <a:pt x="40" y="91"/>
                    </a:lnTo>
                    <a:lnTo>
                      <a:pt x="42" y="101"/>
                    </a:lnTo>
                    <a:lnTo>
                      <a:pt x="42" y="108"/>
                    </a:lnTo>
                    <a:lnTo>
                      <a:pt x="45" y="116"/>
                    </a:lnTo>
                    <a:lnTo>
                      <a:pt x="45" y="124"/>
                    </a:lnTo>
                    <a:lnTo>
                      <a:pt x="47" y="131"/>
                    </a:lnTo>
                    <a:lnTo>
                      <a:pt x="49" y="139"/>
                    </a:lnTo>
                    <a:lnTo>
                      <a:pt x="53" y="146"/>
                    </a:lnTo>
                    <a:lnTo>
                      <a:pt x="55" y="154"/>
                    </a:lnTo>
                    <a:lnTo>
                      <a:pt x="57" y="162"/>
                    </a:lnTo>
                    <a:lnTo>
                      <a:pt x="61" y="169"/>
                    </a:lnTo>
                    <a:lnTo>
                      <a:pt x="66" y="177"/>
                    </a:lnTo>
                    <a:lnTo>
                      <a:pt x="70" y="181"/>
                    </a:lnTo>
                    <a:lnTo>
                      <a:pt x="76" y="188"/>
                    </a:lnTo>
                    <a:lnTo>
                      <a:pt x="80" y="192"/>
                    </a:lnTo>
                    <a:lnTo>
                      <a:pt x="87" y="200"/>
                    </a:lnTo>
                    <a:lnTo>
                      <a:pt x="95" y="202"/>
                    </a:lnTo>
                    <a:lnTo>
                      <a:pt x="102" y="207"/>
                    </a:lnTo>
                    <a:lnTo>
                      <a:pt x="106" y="209"/>
                    </a:lnTo>
                    <a:lnTo>
                      <a:pt x="110" y="211"/>
                    </a:lnTo>
                    <a:lnTo>
                      <a:pt x="116" y="213"/>
                    </a:lnTo>
                    <a:lnTo>
                      <a:pt x="121" y="215"/>
                    </a:lnTo>
                    <a:lnTo>
                      <a:pt x="116" y="219"/>
                    </a:lnTo>
                    <a:lnTo>
                      <a:pt x="114" y="224"/>
                    </a:lnTo>
                    <a:lnTo>
                      <a:pt x="110" y="232"/>
                    </a:lnTo>
                    <a:lnTo>
                      <a:pt x="108" y="240"/>
                    </a:lnTo>
                    <a:lnTo>
                      <a:pt x="102" y="240"/>
                    </a:lnTo>
                    <a:lnTo>
                      <a:pt x="97" y="240"/>
                    </a:lnTo>
                    <a:lnTo>
                      <a:pt x="91" y="240"/>
                    </a:lnTo>
                    <a:lnTo>
                      <a:pt x="87" y="240"/>
                    </a:lnTo>
                    <a:lnTo>
                      <a:pt x="81" y="238"/>
                    </a:lnTo>
                    <a:lnTo>
                      <a:pt x="76" y="238"/>
                    </a:lnTo>
                    <a:lnTo>
                      <a:pt x="72" y="238"/>
                    </a:lnTo>
                    <a:lnTo>
                      <a:pt x="68" y="236"/>
                    </a:lnTo>
                    <a:lnTo>
                      <a:pt x="61" y="234"/>
                    </a:lnTo>
                    <a:lnTo>
                      <a:pt x="53" y="230"/>
                    </a:lnTo>
                    <a:lnTo>
                      <a:pt x="45" y="224"/>
                    </a:lnTo>
                    <a:lnTo>
                      <a:pt x="40" y="221"/>
                    </a:lnTo>
                    <a:lnTo>
                      <a:pt x="34" y="213"/>
                    </a:lnTo>
                    <a:lnTo>
                      <a:pt x="28" y="207"/>
                    </a:lnTo>
                    <a:lnTo>
                      <a:pt x="23" y="200"/>
                    </a:lnTo>
                    <a:lnTo>
                      <a:pt x="21" y="192"/>
                    </a:lnTo>
                    <a:lnTo>
                      <a:pt x="17" y="184"/>
                    </a:lnTo>
                    <a:lnTo>
                      <a:pt x="13" y="177"/>
                    </a:lnTo>
                    <a:lnTo>
                      <a:pt x="11" y="169"/>
                    </a:lnTo>
                    <a:lnTo>
                      <a:pt x="9" y="160"/>
                    </a:lnTo>
                    <a:lnTo>
                      <a:pt x="7" y="156"/>
                    </a:lnTo>
                    <a:lnTo>
                      <a:pt x="7" y="150"/>
                    </a:lnTo>
                    <a:lnTo>
                      <a:pt x="5" y="146"/>
                    </a:lnTo>
                    <a:lnTo>
                      <a:pt x="5" y="141"/>
                    </a:lnTo>
                    <a:lnTo>
                      <a:pt x="4" y="135"/>
                    </a:lnTo>
                    <a:lnTo>
                      <a:pt x="4" y="131"/>
                    </a:lnTo>
                    <a:lnTo>
                      <a:pt x="2" y="125"/>
                    </a:lnTo>
                    <a:lnTo>
                      <a:pt x="2" y="122"/>
                    </a:lnTo>
                    <a:lnTo>
                      <a:pt x="2" y="116"/>
                    </a:lnTo>
                    <a:lnTo>
                      <a:pt x="0" y="112"/>
                    </a:lnTo>
                    <a:lnTo>
                      <a:pt x="0" y="106"/>
                    </a:lnTo>
                    <a:lnTo>
                      <a:pt x="0" y="103"/>
                    </a:lnTo>
                    <a:lnTo>
                      <a:pt x="0" y="97"/>
                    </a:lnTo>
                    <a:lnTo>
                      <a:pt x="0" y="93"/>
                    </a:lnTo>
                    <a:lnTo>
                      <a:pt x="0" y="87"/>
                    </a:lnTo>
                    <a:lnTo>
                      <a:pt x="0" y="84"/>
                    </a:lnTo>
                    <a:lnTo>
                      <a:pt x="0" y="78"/>
                    </a:lnTo>
                    <a:lnTo>
                      <a:pt x="0" y="72"/>
                    </a:lnTo>
                    <a:lnTo>
                      <a:pt x="0" y="68"/>
                    </a:lnTo>
                    <a:lnTo>
                      <a:pt x="0" y="65"/>
                    </a:lnTo>
                    <a:lnTo>
                      <a:pt x="0" y="55"/>
                    </a:lnTo>
                    <a:lnTo>
                      <a:pt x="2" y="48"/>
                    </a:lnTo>
                    <a:lnTo>
                      <a:pt x="2" y="38"/>
                    </a:lnTo>
                    <a:lnTo>
                      <a:pt x="2" y="30"/>
                    </a:lnTo>
                    <a:lnTo>
                      <a:pt x="4" y="23"/>
                    </a:lnTo>
                    <a:lnTo>
                      <a:pt x="4" y="15"/>
                    </a:lnTo>
                    <a:lnTo>
                      <a:pt x="5" y="6"/>
                    </a:lnTo>
                    <a:lnTo>
                      <a:pt x="11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91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6" name="Line 31"/>
            <p:cNvSpPr>
              <a:spLocks noChangeShapeType="1"/>
            </p:cNvSpPr>
            <p:nvPr/>
          </p:nvSpPr>
          <p:spPr bwMode="auto">
            <a:xfrm>
              <a:off x="2352" y="2840"/>
              <a:ext cx="1102" cy="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Line 32"/>
            <p:cNvSpPr>
              <a:spLocks noChangeShapeType="1"/>
            </p:cNvSpPr>
            <p:nvPr/>
          </p:nvSpPr>
          <p:spPr bwMode="auto">
            <a:xfrm>
              <a:off x="2352" y="2192"/>
              <a:ext cx="1102" cy="0"/>
            </a:xfrm>
            <a:prstGeom prst="line">
              <a:avLst/>
            </a:prstGeom>
            <a:noFill/>
            <a:ln w="38100">
              <a:solidFill>
                <a:srgbClr val="FF66CC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Text Box 33"/>
            <p:cNvSpPr txBox="1">
              <a:spLocks noChangeArrowheads="1"/>
            </p:cNvSpPr>
            <p:nvPr/>
          </p:nvSpPr>
          <p:spPr bwMode="auto">
            <a:xfrm>
              <a:off x="1511" y="2739"/>
              <a:ext cx="798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rgbClr val="FF0066"/>
                  </a:solidFill>
                </a:rPr>
                <a:t>126 mg/dl</a:t>
              </a:r>
            </a:p>
          </p:txBody>
        </p:sp>
        <p:sp>
          <p:nvSpPr>
            <p:cNvPr id="9" name="Text Box 34"/>
            <p:cNvSpPr txBox="1">
              <a:spLocks noChangeArrowheads="1"/>
            </p:cNvSpPr>
            <p:nvPr/>
          </p:nvSpPr>
          <p:spPr bwMode="auto">
            <a:xfrm>
              <a:off x="1506" y="2087"/>
              <a:ext cx="79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rgbClr val="FF0066"/>
                  </a:solidFill>
                </a:rPr>
                <a:t>200 mg/dl</a:t>
              </a:r>
            </a:p>
          </p:txBody>
        </p:sp>
        <p:sp>
          <p:nvSpPr>
            <p:cNvPr id="10" name="AutoShape 35"/>
            <p:cNvSpPr>
              <a:spLocks noChangeArrowheads="1"/>
            </p:cNvSpPr>
            <p:nvPr/>
          </p:nvSpPr>
          <p:spPr bwMode="auto">
            <a:xfrm>
              <a:off x="3538" y="2252"/>
              <a:ext cx="1307" cy="587"/>
            </a:xfrm>
            <a:prstGeom prst="upArrow">
              <a:avLst>
                <a:gd name="adj1" fmla="val 84741"/>
                <a:gd name="adj2" fmla="val 53708"/>
              </a:avLst>
            </a:prstGeom>
            <a:solidFill>
              <a:srgbClr val="FF00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zh-TW" altLang="en-US" sz="1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標楷體" pitchFamily="65" charset="-120"/>
                </a:rPr>
                <a:t>空腹血漿血糖值</a:t>
              </a:r>
            </a:p>
          </p:txBody>
        </p:sp>
        <p:sp>
          <p:nvSpPr>
            <p:cNvPr id="11" name="AutoShape 36"/>
            <p:cNvSpPr>
              <a:spLocks noChangeArrowheads="1"/>
            </p:cNvSpPr>
            <p:nvPr/>
          </p:nvSpPr>
          <p:spPr bwMode="auto">
            <a:xfrm>
              <a:off x="3546" y="1077"/>
              <a:ext cx="1744" cy="1106"/>
            </a:xfrm>
            <a:prstGeom prst="upArrow">
              <a:avLst>
                <a:gd name="adj1" fmla="val 84750"/>
                <a:gd name="adj2" fmla="val 40324"/>
              </a:avLst>
            </a:prstGeom>
            <a:solidFill>
              <a:srgbClr val="FF66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血漿血糖值</a:t>
              </a:r>
            </a:p>
            <a:p>
              <a:pPr algn="ctr"/>
              <a:r>
                <a: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或</a:t>
              </a:r>
            </a:p>
            <a:p>
              <a:pPr algn="ctr"/>
              <a:r>
                <a: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口服耐糖試驗</a:t>
              </a:r>
            </a:p>
            <a:p>
              <a:pPr algn="ctr"/>
              <a:r>
                <a:rPr lang="en-US" altLang="zh-TW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2</a:t>
              </a:r>
              <a:r>
                <a: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標楷體" pitchFamily="65" charset="-120"/>
                  <a:ea typeface="標楷體" pitchFamily="65" charset="-120"/>
                </a:rPr>
                <a:t>小時血漿血糖值</a:t>
              </a:r>
            </a:p>
          </p:txBody>
        </p:sp>
      </p:grpSp>
      <p:sp>
        <p:nvSpPr>
          <p:cNvPr id="39" name="投影片編號版面配置區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6000" dirty="0" smtClean="0"/>
              <a:t>1.</a:t>
            </a:r>
            <a:r>
              <a:rPr lang="zh-TW" altLang="en-US" sz="6000" dirty="0" smtClean="0"/>
              <a:t>健康管理</a:t>
            </a:r>
          </a:p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 descr="ScreenHunter_21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12" y="1047750"/>
            <a:ext cx="9020175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ScreenHunter_21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24744"/>
            <a:ext cx="8496944" cy="4829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www.astrazeneca.com.hk/upload/images/Health_Disease/dman_t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7776864" cy="6425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42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24109" y="620688"/>
            <a:ext cx="677108" cy="29523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200" dirty="0" smtClean="0"/>
              <a:t>常見併發症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8" name="Picture 6" descr="http://enews.nfa.gov.tw/photo/adam20080424health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4572000" cy="3429001"/>
          </a:xfrm>
          <a:prstGeom prst="rect">
            <a:avLst/>
          </a:prstGeom>
          <a:noFill/>
        </p:spPr>
      </p:pic>
      <p:pic>
        <p:nvPicPr>
          <p:cNvPr id="69636" name="Picture 4" descr="http://img.jktree.com/article/c1a/13235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692696"/>
            <a:ext cx="5705475" cy="4295775"/>
          </a:xfrm>
          <a:prstGeom prst="rect">
            <a:avLst/>
          </a:prstGeom>
          <a:noFill/>
        </p:spPr>
      </p:pic>
      <p:pic>
        <p:nvPicPr>
          <p:cNvPr id="69634" name="Picture 2" descr="http://www.uho.com.tw/imgflow/pic2/1030227-%E7%B3%96%E5%B0%BF%E7%97%85%E8%B6%B3%E5%80%91%E6%B3%A8%E6%84%8F%EF%BC%81%E5%82%B7%E5%8F%A3%E8%AD%B7%E7%90%864%E8%A6%81%E9%BB%9E%E8%AE%93%E4%BD%A0%E5%82%B7%E5%8F%A3%E4%B8%8D%E6%83%A1%E5%8C%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412776"/>
            <a:ext cx="8529599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飲食、運動、藥物、血糖監測</a:t>
            </a:r>
            <a:endParaRPr lang="en-US" altLang="zh-TW" sz="2800" dirty="0" smtClean="0"/>
          </a:p>
          <a:p>
            <a:endParaRPr lang="en-US" altLang="zh-TW" dirty="0" smtClean="0"/>
          </a:p>
          <a:p>
            <a:r>
              <a:rPr lang="zh-TW" altLang="en-US" sz="2800" dirty="0" smtClean="0"/>
              <a:t>與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專業醫療團隊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包括醫師、護理師、營養師、藥師等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共同討論執行策略，以達到控制的目標。</a:t>
            </a:r>
            <a:endParaRPr lang="zh-TW" altLang="en-US" sz="2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44</a:t>
            </a:fld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糖尿病的控制</a:t>
            </a:r>
            <a:endParaRPr lang="zh-TW" altLang="en-US" dirty="0"/>
          </a:p>
        </p:txBody>
      </p:sp>
      <p:pic>
        <p:nvPicPr>
          <p:cNvPr id="111618" name="Picture 2" descr="http://pic.pimg.tw/gong5887903/25e184174c0e480f1240cd89fe23a1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0251" y="4032448"/>
            <a:ext cx="2602189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 descr="ScreenHunter_240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8323368" cy="5688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46</a:t>
            </a:fld>
            <a:endParaRPr lang="zh-TW" altLang="en-US"/>
          </a:p>
        </p:txBody>
      </p:sp>
      <p:pic>
        <p:nvPicPr>
          <p:cNvPr id="5" name="圖片 4" descr="ScreenHunter_239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40469"/>
            <a:ext cx="4824536" cy="6772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914400" y="2564904"/>
            <a:ext cx="7479792" cy="22814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zh-TW" altLang="en-US" sz="4800" dirty="0" smtClean="0"/>
              <a:t>♣ 高血脂症</a:t>
            </a: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血清中所含的脂肪簡稱</a:t>
            </a:r>
            <a:r>
              <a:rPr lang="zh-TW" altLang="en-US" dirty="0" smtClean="0">
                <a:solidFill>
                  <a:srgbClr val="FF0000"/>
                </a:solidFill>
              </a:rPr>
              <a:t>血脂</a:t>
            </a:r>
            <a:r>
              <a:rPr lang="zh-TW" altLang="en-US" dirty="0" smtClean="0"/>
              <a:t>，主要包括</a:t>
            </a:r>
            <a:r>
              <a:rPr lang="zh-TW" altLang="en-US" b="1" dirty="0" smtClean="0">
                <a:solidFill>
                  <a:srgbClr val="00B050"/>
                </a:solidFill>
              </a:rPr>
              <a:t>膽固醇</a:t>
            </a:r>
            <a:r>
              <a:rPr lang="zh-TW" altLang="en-US" dirty="0" smtClean="0"/>
              <a:t>（</a:t>
            </a:r>
            <a:r>
              <a:rPr lang="en-US" altLang="zh-TW" dirty="0" smtClean="0"/>
              <a:t>Total Cholesterol</a:t>
            </a:r>
            <a:r>
              <a:rPr lang="zh-TW" altLang="en-US" dirty="0" smtClean="0"/>
              <a:t>）和</a:t>
            </a:r>
            <a:r>
              <a:rPr lang="zh-TW" altLang="en-US" b="1" dirty="0" smtClean="0">
                <a:solidFill>
                  <a:srgbClr val="00B050"/>
                </a:solidFill>
              </a:rPr>
              <a:t>三酸甘油酯</a:t>
            </a:r>
            <a:r>
              <a:rPr lang="zh-TW" altLang="en-US" dirty="0" smtClean="0"/>
              <a:t>（或稱為中性脂肪，</a:t>
            </a:r>
            <a:r>
              <a:rPr lang="en-US" altLang="zh-TW" dirty="0" smtClean="0"/>
              <a:t>TG)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血脂必須與特殊蛋白結合成為</a:t>
            </a:r>
            <a:r>
              <a:rPr lang="zh-TW" altLang="en-US" dirty="0" smtClean="0">
                <a:solidFill>
                  <a:srgbClr val="FF0000"/>
                </a:solidFill>
              </a:rPr>
              <a:t>脂蛋白</a:t>
            </a:r>
            <a:r>
              <a:rPr lang="zh-TW" altLang="en-US" dirty="0" smtClean="0"/>
              <a:t>，才能溶在血漿中，隨著血液循環 。</a:t>
            </a:r>
            <a:endParaRPr lang="en-US" altLang="zh-TW" dirty="0" smtClean="0"/>
          </a:p>
          <a:p>
            <a:r>
              <a:rPr lang="zh-TW" altLang="en-US" dirty="0" smtClean="0"/>
              <a:t>脂蛋白可依離心後密度不同加以區分，主要的兩種為</a:t>
            </a:r>
            <a:r>
              <a:rPr lang="zh-TW" altLang="en-US" b="1" dirty="0" smtClean="0">
                <a:solidFill>
                  <a:srgbClr val="00B050"/>
                </a:solidFill>
              </a:rPr>
              <a:t>高密度脂蛋白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rgbClr val="00B050"/>
                </a:solidFill>
              </a:rPr>
              <a:t>低密度脂蛋白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48</a:t>
            </a:fld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何謂血脂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49</a:t>
            </a:fld>
            <a:endParaRPr lang="zh-TW" altLang="en-US"/>
          </a:p>
        </p:txBody>
      </p:sp>
      <p:sp>
        <p:nvSpPr>
          <p:cNvPr id="6" name="矩形 10"/>
          <p:cNvSpPr>
            <a:spLocks noChangeArrowheads="1"/>
          </p:cNvSpPr>
          <p:nvPr/>
        </p:nvSpPr>
        <p:spPr bwMode="auto">
          <a:xfrm>
            <a:off x="323528" y="908720"/>
            <a:ext cx="8643938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TW" altLang="en-US" sz="3200" b="1" dirty="0">
                <a:latin typeface="微軟正黑體" pitchFamily="34" charset="-120"/>
                <a:ea typeface="微軟正黑體" pitchFamily="34" charset="-120"/>
              </a:rPr>
              <a:t>根據衛生署建議，血中膽固醇或相關的脂蛋白，理想的數值應是：</a:t>
            </a:r>
            <a:endParaRPr kumimoji="0" lang="zh-TW" altLang="en-US" sz="3200" dirty="0">
              <a:latin typeface="Calibri" pitchFamily="34" charset="0"/>
            </a:endParaRPr>
          </a:p>
        </p:txBody>
      </p:sp>
      <p:graphicFrame>
        <p:nvGraphicFramePr>
          <p:cNvPr id="7" name="Group 22"/>
          <p:cNvGraphicFramePr>
            <a:graphicFrameLocks noGrp="1"/>
          </p:cNvGraphicFramePr>
          <p:nvPr/>
        </p:nvGraphicFramePr>
        <p:xfrm>
          <a:off x="1835696" y="2924944"/>
          <a:ext cx="5544616" cy="2808312"/>
        </p:xfrm>
        <a:graphic>
          <a:graphicData uri="http://schemas.openxmlformats.org/drawingml/2006/table">
            <a:tbl>
              <a:tblPr/>
              <a:tblGrid>
                <a:gridCol w="3291103"/>
                <a:gridCol w="2253513"/>
              </a:tblGrid>
              <a:tr h="702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總膽固醇</a:t>
                      </a: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TC)</a:t>
                      </a:r>
                      <a:endParaRPr kumimoji="0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&lt;200mg/dl</a:t>
                      </a:r>
                      <a:endParaRPr kumimoji="0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702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低密度脂蛋</a:t>
                      </a:r>
                      <a:r>
                        <a:rPr kumimoji="0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LDL)</a:t>
                      </a:r>
                      <a:endParaRPr kumimoji="0" lang="zh-TW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&lt;130mg/dl</a:t>
                      </a:r>
                      <a:endParaRPr kumimoji="0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</a:tr>
              <a:tr h="702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高密度脂蛋白</a:t>
                      </a:r>
                      <a:r>
                        <a:rPr kumimoji="0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HDL)</a:t>
                      </a:r>
                      <a:endParaRPr kumimoji="0" lang="zh-TW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&gt;40mg/dl </a:t>
                      </a:r>
                      <a:endParaRPr kumimoji="0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702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三酸甘油脂</a:t>
                      </a:r>
                      <a:r>
                        <a:rPr kumimoji="0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TG) </a:t>
                      </a:r>
                      <a:endParaRPr kumimoji="0" lang="zh-TW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&lt; </a:t>
                      </a: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20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0mg/dl</a:t>
                      </a:r>
                      <a:endParaRPr kumimoji="0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155584"/>
          </a:xfrm>
        </p:spPr>
        <p:txBody>
          <a:bodyPr/>
          <a:lstStyle/>
          <a:p>
            <a:r>
              <a:rPr lang="en-US" altLang="zh-TW" sz="3000" dirty="0" smtClean="0"/>
              <a:t>1.</a:t>
            </a:r>
            <a:r>
              <a:rPr lang="zh-TW" altLang="en-US" sz="3000" dirty="0" smtClean="0"/>
              <a:t>知己</a:t>
            </a:r>
            <a:r>
              <a:rPr lang="en-US" altLang="zh-TW" sz="3000" dirty="0" smtClean="0">
                <a:sym typeface="Wingdings" pitchFamily="2" charset="2"/>
              </a:rPr>
              <a:t></a:t>
            </a:r>
            <a:r>
              <a:rPr lang="zh-TW" altLang="en-US" sz="3000" b="1" dirty="0" smtClean="0"/>
              <a:t>健康管理</a:t>
            </a:r>
            <a:endParaRPr lang="en-US" altLang="zh-TW" sz="3000" b="1" dirty="0" smtClean="0"/>
          </a:p>
          <a:p>
            <a:r>
              <a:rPr lang="en-US" altLang="zh-TW" sz="3000" dirty="0" smtClean="0"/>
              <a:t>2.</a:t>
            </a:r>
            <a:r>
              <a:rPr lang="zh-TW" altLang="en-US" sz="3000" dirty="0" smtClean="0"/>
              <a:t>知彼</a:t>
            </a:r>
            <a:r>
              <a:rPr lang="en-US" altLang="zh-TW" sz="3000" dirty="0" smtClean="0">
                <a:sym typeface="Wingdings" pitchFamily="2" charset="2"/>
              </a:rPr>
              <a:t></a:t>
            </a:r>
            <a:r>
              <a:rPr lang="zh-TW" altLang="en-US" sz="3000" b="1" dirty="0" smtClean="0">
                <a:sym typeface="Wingdings" pitchFamily="2" charset="2"/>
              </a:rPr>
              <a:t>認識疾病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如何遠離疾病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pic>
        <p:nvPicPr>
          <p:cNvPr id="49154" name="Picture 2" descr="http://image.slidesharecdn.com/career-141117121339-conversion-gate02/95/26-13-638.jpg?cb=14162265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780928"/>
            <a:ext cx="4795521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ScreenHunter_241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4165700" cy="4176464"/>
          </a:xfr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50</a:t>
            </a:fld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latin typeface="微軟正黑體" pitchFamily="34" charset="-120"/>
                <a:ea typeface="微軟正黑體" pitchFamily="34" charset="-120"/>
              </a:rPr>
              <a:t>什麼人容易有高血脂問題</a:t>
            </a:r>
            <a:r>
              <a:rPr lang="en-US" altLang="zh-TW" sz="4400" dirty="0" smtClean="0">
                <a:latin typeface="微軟正黑體" pitchFamily="34" charset="-120"/>
                <a:ea typeface="微軟正黑體" pitchFamily="34" charset="-120"/>
              </a:rPr>
              <a:t>-1</a:t>
            </a:r>
            <a:endParaRPr lang="zh-TW" altLang="en-US" dirty="0"/>
          </a:p>
        </p:txBody>
      </p:sp>
      <p:pic>
        <p:nvPicPr>
          <p:cNvPr id="6" name="圖片 5" descr="ScreenHunter_243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628800"/>
            <a:ext cx="3788200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ScreenHunter_244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276872"/>
            <a:ext cx="4149241" cy="1944216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什麼人容易有高血脂問題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-2</a:t>
            </a:r>
            <a:endParaRPr lang="zh-TW" altLang="en-US" dirty="0"/>
          </a:p>
        </p:txBody>
      </p:sp>
      <p:pic>
        <p:nvPicPr>
          <p:cNvPr id="6" name="圖片 5" descr="ScreenHunter_245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7" y="2348880"/>
            <a:ext cx="3962987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減重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定期抽血追蹤</a:t>
            </a:r>
            <a:endParaRPr lang="en-US" altLang="zh-TW" dirty="0" smtClean="0"/>
          </a:p>
          <a:p>
            <a:r>
              <a:rPr lang="zh-TW" altLang="en-US" dirty="0" smtClean="0"/>
              <a:t>健康飲食</a:t>
            </a:r>
            <a:endParaRPr lang="en-US" altLang="zh-TW" dirty="0" smtClean="0"/>
          </a:p>
          <a:p>
            <a:r>
              <a:rPr lang="zh-TW" altLang="en-US" dirty="0" smtClean="0"/>
              <a:t>規則運動</a:t>
            </a:r>
            <a:endParaRPr lang="en-US" altLang="zh-TW" dirty="0" smtClean="0"/>
          </a:p>
          <a:p>
            <a:r>
              <a:rPr lang="zh-TW" altLang="en-US" dirty="0" smtClean="0"/>
              <a:t>戒菸</a:t>
            </a:r>
            <a:endParaRPr lang="en-US" altLang="zh-TW" dirty="0" smtClean="0"/>
          </a:p>
          <a:p>
            <a:r>
              <a:rPr lang="zh-TW" altLang="en-US" dirty="0" smtClean="0"/>
              <a:t>藥物治療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如何遠離高血脂</a:t>
            </a:r>
            <a:endParaRPr lang="zh-TW" altLang="en-US" dirty="0"/>
          </a:p>
        </p:txBody>
      </p:sp>
      <p:pic>
        <p:nvPicPr>
          <p:cNvPr id="104450" name="Picture 2" descr="http://www.shiningcmc.com.tw/upload/article_b/7f44be0c776c4617c66d297598c00e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492896"/>
            <a:ext cx="3501008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6995120" cy="452596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體重控制</a:t>
            </a:r>
            <a:r>
              <a:rPr lang="zh-TW" altLang="en-US" dirty="0" smtClean="0"/>
              <a:t>是避免高血脂的首要之務。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sz="2800" dirty="0" smtClean="0">
                <a:solidFill>
                  <a:srgbClr val="FF0000"/>
                </a:solidFill>
              </a:rPr>
              <a:t>身體質量指數</a:t>
            </a:r>
            <a:r>
              <a:rPr lang="en-US" altLang="zh-TW" sz="2800" dirty="0" smtClean="0">
                <a:solidFill>
                  <a:srgbClr val="FF0000"/>
                </a:solidFill>
              </a:rPr>
              <a:t>(BMI)</a:t>
            </a:r>
            <a:r>
              <a:rPr lang="en-US" altLang="zh-TW" sz="2800" dirty="0" smtClean="0"/>
              <a:t>=</a:t>
            </a:r>
            <a:r>
              <a:rPr lang="zh-TW" altLang="en-US" sz="2800" dirty="0" smtClean="0"/>
              <a:t>體重</a:t>
            </a:r>
            <a:r>
              <a:rPr lang="en-US" altLang="zh-TW" sz="2800" dirty="0" smtClean="0"/>
              <a:t>(Kg)÷</a:t>
            </a:r>
            <a:r>
              <a:rPr lang="zh-TW" altLang="en-US" sz="2800" dirty="0" smtClean="0"/>
              <a:t>身高</a:t>
            </a:r>
            <a:r>
              <a:rPr lang="en-US" altLang="zh-TW" sz="2800" dirty="0" smtClean="0"/>
              <a:t>(m)</a:t>
            </a:r>
            <a:r>
              <a:rPr lang="en-US" altLang="zh-TW" sz="2800" baseline="30000" dirty="0" smtClean="0"/>
              <a:t>2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減重</a:t>
            </a:r>
            <a:endParaRPr lang="zh-TW" altLang="en-US" dirty="0"/>
          </a:p>
        </p:txBody>
      </p:sp>
      <p:graphicFrame>
        <p:nvGraphicFramePr>
          <p:cNvPr id="6" name="Group 25"/>
          <p:cNvGraphicFramePr>
            <a:graphicFrameLocks noGrp="1"/>
          </p:cNvGraphicFramePr>
          <p:nvPr/>
        </p:nvGraphicFramePr>
        <p:xfrm>
          <a:off x="1979712" y="3501008"/>
          <a:ext cx="4810125" cy="2590800"/>
        </p:xfrm>
        <a:graphic>
          <a:graphicData uri="http://schemas.openxmlformats.org/drawingml/2006/table">
            <a:tbl>
              <a:tblPr/>
              <a:tblGrid>
                <a:gridCol w="2473325"/>
                <a:gridCol w="2336800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BMI</a:t>
                      </a: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正常範圍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kumimoji="0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18.5~24</a:t>
                      </a:r>
                      <a:endParaRPr kumimoji="0" lang="zh-TW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過重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kumimoji="0" lang="zh-TW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C2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24&lt;BMI&lt;27</a:t>
                      </a:r>
                      <a:endParaRPr kumimoji="0" lang="zh-TW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C2C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輕度肥胖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27&lt;BMI&lt;30</a:t>
                      </a:r>
                      <a:endParaRPr kumimoji="0" lang="zh-TW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60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中度肥胖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30&lt;BMI&lt;35</a:t>
                      </a:r>
                      <a:endParaRPr kumimoji="0" lang="zh-TW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60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重度肥胖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     </a:t>
                      </a:r>
                      <a:r>
                        <a:rPr kumimoji="0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BMI&gt;35</a:t>
                      </a:r>
                      <a:endParaRPr kumimoji="0" lang="zh-TW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6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54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02" name="Picture 2" descr="健康減重1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84594"/>
            <a:ext cx="5524610" cy="7364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55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文字版面配置區 4"/>
          <p:cNvSpPr txBox="1">
            <a:spLocks/>
          </p:cNvSpPr>
          <p:nvPr/>
        </p:nvSpPr>
        <p:spPr>
          <a:xfrm>
            <a:off x="3922713" y="2931712"/>
            <a:ext cx="4572000" cy="1454888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遠離菸檳</a:t>
            </a:r>
            <a:endParaRPr kumimoji="0" lang="zh-TW" altLang="en-US" sz="5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u="sng" dirty="0" smtClean="0"/>
              <a:t>菸害防制法</a:t>
            </a:r>
            <a:r>
              <a:rPr lang="en-US" altLang="zh-TW" b="1" dirty="0" smtClean="0"/>
              <a:t>-</a:t>
            </a:r>
            <a:r>
              <a:rPr lang="zh-TW" altLang="en-US" dirty="0" smtClean="0"/>
              <a:t>第 </a:t>
            </a:r>
            <a:r>
              <a:rPr lang="en-US" altLang="zh-TW" dirty="0" smtClean="0"/>
              <a:t>15 </a:t>
            </a:r>
            <a:r>
              <a:rPr lang="zh-TW" altLang="en-US" dirty="0" smtClean="0"/>
              <a:t>條：下列場所全面禁止吸菸：醫療機構、護理機構、其他醫事機構及社會福利機構所在場所。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本院為無菸檳醫院。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配合</a:t>
            </a:r>
            <a:r>
              <a:rPr lang="zh-TW" altLang="en-US" b="1" u="sng" dirty="0" smtClean="0"/>
              <a:t>健康醫院</a:t>
            </a:r>
            <a:r>
              <a:rPr lang="zh-TW" altLang="en-US" dirty="0" smtClean="0"/>
              <a:t>政策，所有員工應瞭解如何向民眾告知無菸檳政策及戒菸檳支持。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政策說明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æ½è¸ãå£è~åèªå·±èº«é«çä¸»äººå§!è¿·éçç¾ç¾å.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4536504" cy="6389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58</a:t>
            </a:fld>
            <a:endParaRPr lang="zh-TW" altLang="en-US"/>
          </a:p>
        </p:txBody>
      </p:sp>
      <p:pic>
        <p:nvPicPr>
          <p:cNvPr id="5" name="Picture 2" descr="http://www.mlshb.gov.tw/_admin/_upload/SearchbyCategory/16/pic/d-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06413"/>
            <a:ext cx="594360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59</a:t>
            </a:fld>
            <a:endParaRPr lang="zh-TW" alt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60648"/>
            <a:ext cx="7543800" cy="115699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階段性行為改變的診斷</a:t>
            </a:r>
          </a:p>
        </p:txBody>
      </p:sp>
      <p:graphicFrame>
        <p:nvGraphicFramePr>
          <p:cNvPr id="6" name="Group 72"/>
          <p:cNvGraphicFramePr>
            <a:graphicFrameLocks/>
          </p:cNvGraphicFramePr>
          <p:nvPr/>
        </p:nvGraphicFramePr>
        <p:xfrm>
          <a:off x="395288" y="1484313"/>
          <a:ext cx="8353425" cy="4996625"/>
        </p:xfrm>
        <a:graphic>
          <a:graphicData uri="http://schemas.openxmlformats.org/drawingml/2006/table">
            <a:tbl>
              <a:tblPr/>
              <a:tblGrid>
                <a:gridCol w="1416050"/>
                <a:gridCol w="4035425"/>
                <a:gridCol w="290195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階   段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病患的特質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病患可能說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3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懵懂期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不認為存在問題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沒有動機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不是我的問題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我不能改變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沈思期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瞭解問題不多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希望問題會自己解決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有機會時我將改變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我知我該改但是</a:t>
                      </a:r>
                      <a:r>
                        <a:rPr kumimoji="1" lang="en-US" altLang="zh-TW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/>
                          <a:ea typeface="標楷體" pitchFamily="65" charset="-120"/>
                        </a:rPr>
                        <a:t>……</a:t>
                      </a:r>
                      <a:endParaRPr kumimoji="1" lang="en-US" altLang="zh-TW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84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準備期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有動機且已準備好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有小改變，但想變更多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我已準備好開始</a:t>
                      </a:r>
                      <a:r>
                        <a:rPr kumimoji="1" lang="en-US" altLang="zh-TW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/>
                          <a:ea typeface="標楷體" pitchFamily="65" charset="-120"/>
                        </a:rPr>
                        <a:t>…</a:t>
                      </a:r>
                      <a:endParaRPr kumimoji="1" lang="en-US" altLang="zh-TW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我應如何開始？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行動期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比他人努力且更堅持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在支持的環境下改變行為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我可以</a:t>
                      </a:r>
                      <a:r>
                        <a:rPr kumimoji="1" lang="en-US" altLang="zh-TW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/>
                          <a:ea typeface="標楷體" pitchFamily="65" charset="-120"/>
                        </a:rPr>
                        <a:t>……</a:t>
                      </a:r>
                      <a:endParaRPr kumimoji="1" lang="en-US" altLang="zh-TW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我正在這樣做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維持期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維持此行為改變成例行的工作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有自信能維持這改變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對我而言沒問題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zh-TW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改變已成我的習慣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000" dirty="0" smtClean="0"/>
              <a:t>瞭解自我</a:t>
            </a:r>
            <a:r>
              <a:rPr lang="zh-TW" altLang="en-US" sz="3000" dirty="0" smtClean="0">
                <a:solidFill>
                  <a:srgbClr val="FF0000"/>
                </a:solidFill>
              </a:rPr>
              <a:t>健康狀況</a:t>
            </a:r>
            <a:r>
              <a:rPr lang="en-US" altLang="zh-TW" sz="3000" dirty="0" smtClean="0"/>
              <a:t>-</a:t>
            </a:r>
            <a:r>
              <a:rPr lang="zh-TW" altLang="en-US" sz="3000" dirty="0" smtClean="0"/>
              <a:t>健康檢查</a:t>
            </a:r>
            <a:endParaRPr lang="en-US" altLang="zh-TW" sz="3000" dirty="0" smtClean="0"/>
          </a:p>
          <a:p>
            <a:r>
              <a:rPr lang="zh-TW" altLang="en-US" sz="3000" dirty="0" smtClean="0"/>
              <a:t>除去</a:t>
            </a:r>
            <a:r>
              <a:rPr lang="zh-TW" altLang="en-US" sz="3000" dirty="0" smtClean="0">
                <a:solidFill>
                  <a:srgbClr val="FF0000"/>
                </a:solidFill>
              </a:rPr>
              <a:t>危害</a:t>
            </a:r>
            <a:r>
              <a:rPr lang="zh-TW" altLang="en-US" sz="3000" dirty="0" smtClean="0"/>
              <a:t>健康的因子</a:t>
            </a:r>
          </a:p>
          <a:p>
            <a:r>
              <a:rPr lang="zh-TW" altLang="en-US" sz="3000" dirty="0" smtClean="0"/>
              <a:t>增加</a:t>
            </a:r>
            <a:r>
              <a:rPr lang="zh-TW" altLang="en-US" sz="3000" dirty="0" smtClean="0">
                <a:solidFill>
                  <a:srgbClr val="FF0000"/>
                </a:solidFill>
              </a:rPr>
              <a:t>促進</a:t>
            </a:r>
            <a:r>
              <a:rPr lang="zh-TW" altLang="en-US" sz="3000" dirty="0" smtClean="0"/>
              <a:t>健康的因子</a:t>
            </a:r>
            <a:endParaRPr lang="en-US" altLang="zh-TW" sz="3000" dirty="0" smtClean="0"/>
          </a:p>
          <a:p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健康管理</a:t>
            </a:r>
            <a:endParaRPr lang="zh-TW" altLang="en-US" dirty="0"/>
          </a:p>
        </p:txBody>
      </p:sp>
      <p:pic>
        <p:nvPicPr>
          <p:cNvPr id="53258" name="Picture 10" descr="http://www.enoter.com.tw/images01/about/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284984"/>
            <a:ext cx="3312368" cy="3312368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60</a:t>
            </a:fld>
            <a:endParaRPr lang="zh-TW" altLang="en-US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219200" y="685800"/>
            <a:ext cx="6281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4000" b="1">
                <a:solidFill>
                  <a:srgbClr val="002060"/>
                </a:solidFill>
                <a:latin typeface="Times New Roman" pitchFamily="18" charset="0"/>
              </a:rPr>
              <a:t>WHEEL OF CHANGE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239000" y="2971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latin typeface="Times New Roman" pitchFamily="18" charset="0"/>
              </a:rPr>
              <a:t>懵懂期</a:t>
            </a:r>
            <a:endParaRPr lang="zh-TW" altLang="en-US" sz="2400">
              <a:latin typeface="Times New Roman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90600" y="16002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latin typeface="Times New Roman" pitchFamily="18" charset="0"/>
              </a:rPr>
              <a:t>永久戒斷</a:t>
            </a:r>
            <a:endParaRPr lang="zh-TW" altLang="en-US" sz="2400">
              <a:latin typeface="Times New Roman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276600" y="17526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latin typeface="Times New Roman" pitchFamily="18" charset="0"/>
              </a:rPr>
              <a:t>復發期　</a:t>
            </a:r>
            <a:endParaRPr lang="zh-TW" altLang="en-US" sz="2400">
              <a:latin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410200" y="2971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latin typeface="Times New Roman" pitchFamily="18" charset="0"/>
              </a:rPr>
              <a:t>沉思期</a:t>
            </a:r>
            <a:endParaRPr lang="zh-TW" altLang="en-US" sz="2400"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648200" y="42672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latin typeface="Times New Roman" pitchFamily="18" charset="0"/>
              </a:rPr>
              <a:t>決定期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2098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latin typeface="Times New Roman" pitchFamily="18" charset="0"/>
              </a:rPr>
              <a:t>行動期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295400" y="2971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latin typeface="Times New Roman" pitchFamily="18" charset="0"/>
              </a:rPr>
              <a:t>維繫期</a:t>
            </a: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H="1">
            <a:off x="6553200" y="3200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5257800" y="35052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H="1">
            <a:off x="3429000" y="4495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 flipH="1" flipV="1">
            <a:off x="1905000" y="35052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2209800" y="2133600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4419600" y="2133600"/>
            <a:ext cx="1143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V="1">
            <a:off x="1524000" y="2133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1752600" y="5791200"/>
            <a:ext cx="5029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000">
                <a:latin typeface="Times New Roman" pitchFamily="18" charset="0"/>
              </a:rPr>
              <a:t>James Prochaska &amp;Carlo DiClemente, 1982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61</a:t>
            </a:fld>
            <a:endParaRPr lang="zh-TW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42938" y="285750"/>
            <a:ext cx="8043862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Spiral form of Changes </a:t>
            </a:r>
            <a:endParaRPr kumimoji="0" lang="zh-TW" altLang="en-US" sz="4100" b="1" i="0" u="none" strike="noStrike" kern="1200" cap="none" spc="0" normalizeH="0" baseline="0" noProof="0" smtClean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1681163" y="1933575"/>
            <a:ext cx="6318250" cy="4151313"/>
          </a:xfrm>
          <a:custGeom>
            <a:avLst/>
            <a:gdLst>
              <a:gd name="T0" fmla="*/ 0 w 3980"/>
              <a:gd name="T1" fmla="*/ 2147483647 h 2615"/>
              <a:gd name="T2" fmla="*/ 2147483647 w 3980"/>
              <a:gd name="T3" fmla="*/ 2147483647 h 2615"/>
              <a:gd name="T4" fmla="*/ 2147483647 w 3980"/>
              <a:gd name="T5" fmla="*/ 2147483647 h 2615"/>
              <a:gd name="T6" fmla="*/ 2147483647 w 3980"/>
              <a:gd name="T7" fmla="*/ 2147483647 h 2615"/>
              <a:gd name="T8" fmla="*/ 2147483647 w 3980"/>
              <a:gd name="T9" fmla="*/ 2147483647 h 2615"/>
              <a:gd name="T10" fmla="*/ 2147483647 w 3980"/>
              <a:gd name="T11" fmla="*/ 2147483647 h 2615"/>
              <a:gd name="T12" fmla="*/ 2147483647 w 3980"/>
              <a:gd name="T13" fmla="*/ 2147483647 h 2615"/>
              <a:gd name="T14" fmla="*/ 2147483647 w 3980"/>
              <a:gd name="T15" fmla="*/ 2147483647 h 2615"/>
              <a:gd name="T16" fmla="*/ 2147483647 w 3980"/>
              <a:gd name="T17" fmla="*/ 2147483647 h 2615"/>
              <a:gd name="T18" fmla="*/ 2147483647 w 3980"/>
              <a:gd name="T19" fmla="*/ 2147483647 h 2615"/>
              <a:gd name="T20" fmla="*/ 2147483647 w 3980"/>
              <a:gd name="T21" fmla="*/ 2147483647 h 2615"/>
              <a:gd name="T22" fmla="*/ 2147483647 w 3980"/>
              <a:gd name="T23" fmla="*/ 2147483647 h 2615"/>
              <a:gd name="T24" fmla="*/ 2147483647 w 3980"/>
              <a:gd name="T25" fmla="*/ 2147483647 h 2615"/>
              <a:gd name="T26" fmla="*/ 2147483647 w 3980"/>
              <a:gd name="T27" fmla="*/ 2147483647 h 2615"/>
              <a:gd name="T28" fmla="*/ 2147483647 w 3980"/>
              <a:gd name="T29" fmla="*/ 2147483647 h 2615"/>
              <a:gd name="T30" fmla="*/ 2147483647 w 3980"/>
              <a:gd name="T31" fmla="*/ 2147483647 h 2615"/>
              <a:gd name="T32" fmla="*/ 2147483647 w 3980"/>
              <a:gd name="T33" fmla="*/ 2147483647 h 2615"/>
              <a:gd name="T34" fmla="*/ 2147483647 w 3980"/>
              <a:gd name="T35" fmla="*/ 2147483647 h 2615"/>
              <a:gd name="T36" fmla="*/ 2147483647 w 3980"/>
              <a:gd name="T37" fmla="*/ 2147483647 h 2615"/>
              <a:gd name="T38" fmla="*/ 2147483647 w 3980"/>
              <a:gd name="T39" fmla="*/ 2147483647 h 2615"/>
              <a:gd name="T40" fmla="*/ 2147483647 w 3980"/>
              <a:gd name="T41" fmla="*/ 0 h 261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80"/>
              <a:gd name="T64" fmla="*/ 0 h 2615"/>
              <a:gd name="T65" fmla="*/ 3980 w 3980"/>
              <a:gd name="T66" fmla="*/ 2615 h 261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80" h="2615">
                <a:moveTo>
                  <a:pt x="0" y="2586"/>
                </a:moveTo>
                <a:cubicBezTo>
                  <a:pt x="137" y="2591"/>
                  <a:pt x="509" y="2615"/>
                  <a:pt x="825" y="2612"/>
                </a:cubicBezTo>
                <a:cubicBezTo>
                  <a:pt x="1141" y="2608"/>
                  <a:pt x="1602" y="2600"/>
                  <a:pt x="1899" y="2569"/>
                </a:cubicBezTo>
                <a:cubicBezTo>
                  <a:pt x="2196" y="2538"/>
                  <a:pt x="2423" y="2514"/>
                  <a:pt x="2605" y="2427"/>
                </a:cubicBezTo>
                <a:cubicBezTo>
                  <a:pt x="2787" y="2340"/>
                  <a:pt x="3023" y="2180"/>
                  <a:pt x="2992" y="2049"/>
                </a:cubicBezTo>
                <a:cubicBezTo>
                  <a:pt x="2961" y="1918"/>
                  <a:pt x="2687" y="1719"/>
                  <a:pt x="2416" y="1643"/>
                </a:cubicBezTo>
                <a:cubicBezTo>
                  <a:pt x="2145" y="1567"/>
                  <a:pt x="1645" y="1565"/>
                  <a:pt x="1368" y="1593"/>
                </a:cubicBezTo>
                <a:cubicBezTo>
                  <a:pt x="1091" y="1622"/>
                  <a:pt x="727" y="1743"/>
                  <a:pt x="754" y="1812"/>
                </a:cubicBezTo>
                <a:cubicBezTo>
                  <a:pt x="781" y="1881"/>
                  <a:pt x="1231" y="1996"/>
                  <a:pt x="1528" y="2011"/>
                </a:cubicBezTo>
                <a:cubicBezTo>
                  <a:pt x="1825" y="2025"/>
                  <a:pt x="2248" y="1969"/>
                  <a:pt x="2539" y="1901"/>
                </a:cubicBezTo>
                <a:cubicBezTo>
                  <a:pt x="2830" y="1833"/>
                  <a:pt x="3127" y="1728"/>
                  <a:pt x="3275" y="1605"/>
                </a:cubicBezTo>
                <a:cubicBezTo>
                  <a:pt x="3423" y="1482"/>
                  <a:pt x="3484" y="1310"/>
                  <a:pt x="3426" y="1162"/>
                </a:cubicBezTo>
                <a:cubicBezTo>
                  <a:pt x="3368" y="1014"/>
                  <a:pt x="3165" y="811"/>
                  <a:pt x="2926" y="718"/>
                </a:cubicBezTo>
                <a:cubicBezTo>
                  <a:pt x="2687" y="625"/>
                  <a:pt x="2265" y="588"/>
                  <a:pt x="1991" y="604"/>
                </a:cubicBezTo>
                <a:cubicBezTo>
                  <a:pt x="1717" y="620"/>
                  <a:pt x="1318" y="746"/>
                  <a:pt x="1283" y="812"/>
                </a:cubicBezTo>
                <a:cubicBezTo>
                  <a:pt x="1248" y="878"/>
                  <a:pt x="1533" y="966"/>
                  <a:pt x="1783" y="1001"/>
                </a:cubicBezTo>
                <a:cubicBezTo>
                  <a:pt x="2033" y="1036"/>
                  <a:pt x="2461" y="1066"/>
                  <a:pt x="2784" y="1020"/>
                </a:cubicBezTo>
                <a:cubicBezTo>
                  <a:pt x="3107" y="974"/>
                  <a:pt x="3530" y="829"/>
                  <a:pt x="3719" y="727"/>
                </a:cubicBezTo>
                <a:cubicBezTo>
                  <a:pt x="3908" y="625"/>
                  <a:pt x="3980" y="513"/>
                  <a:pt x="3917" y="406"/>
                </a:cubicBezTo>
                <a:cubicBezTo>
                  <a:pt x="3854" y="299"/>
                  <a:pt x="3671" y="153"/>
                  <a:pt x="3341" y="85"/>
                </a:cubicBezTo>
                <a:cubicBezTo>
                  <a:pt x="3011" y="17"/>
                  <a:pt x="2227" y="18"/>
                  <a:pt x="1934" y="0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42988" y="5805488"/>
            <a:ext cx="792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懵懂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339975" y="5734050"/>
            <a:ext cx="719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深思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779838" y="5661025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準備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443663" y="5083175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行動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140200" y="4075113"/>
            <a:ext cx="647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維持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268538" y="4581525"/>
            <a:ext cx="64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懵懂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419475" y="5083175"/>
            <a:ext cx="64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深思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716463" y="5083175"/>
            <a:ext cx="719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準備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7164388" y="3860800"/>
            <a:ext cx="936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行動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932363" y="2493963"/>
            <a:ext cx="7191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維持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059113" y="3070225"/>
            <a:ext cx="6477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懵懂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211638" y="3500438"/>
            <a:ext cx="647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深思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5435600" y="3571875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準備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956550" y="2566988"/>
            <a:ext cx="719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行動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6011863" y="1630363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Rockwell" pitchFamily="18" charset="0"/>
                <a:ea typeface="標楷體" pitchFamily="65" charset="-120"/>
              </a:rPr>
              <a:t>維持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4140200" y="1700213"/>
            <a:ext cx="647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TW" altLang="en-US">
                <a:latin typeface="Rockwell" pitchFamily="18" charset="0"/>
                <a:ea typeface="標楷體" pitchFamily="65" charset="-120"/>
              </a:rPr>
              <a:t>終止</a:t>
            </a:r>
          </a:p>
        </p:txBody>
      </p:sp>
      <p:sp>
        <p:nvSpPr>
          <p:cNvPr id="21" name="日期版面配置區 19"/>
          <p:cNvSpPr txBox="1">
            <a:spLocks noGrp="1"/>
          </p:cNvSpPr>
          <p:nvPr/>
        </p:nvSpPr>
        <p:spPr bwMode="auto">
          <a:xfrm>
            <a:off x="457200" y="624522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kumimoji="0" lang="en-US" altLang="zh-TW" sz="1000">
                <a:latin typeface="Rockwell" pitchFamily="18" charset="0"/>
                <a:ea typeface="標楷體" pitchFamily="65" charset="-120"/>
              </a:rPr>
              <a:t>2010/07/18</a:t>
            </a:r>
            <a:endParaRPr kumimoji="0" lang="en-US" altLang="zh-TW" sz="1000">
              <a:latin typeface="Rockwell" pitchFamily="18" charset="0"/>
            </a:endParaRPr>
          </a:p>
        </p:txBody>
      </p:sp>
      <p:sp>
        <p:nvSpPr>
          <p:cNvPr id="22" name="投影片編號版面配置區 20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592C3309-7014-4BB6-B8C4-1014F5FF355A}" type="slidenum">
              <a:rPr kumimoji="0" lang="en-US" altLang="zh-TW" sz="1000">
                <a:latin typeface="Rockwell" pitchFamily="18" charset="0"/>
              </a:rPr>
              <a:pPr algn="r"/>
              <a:t>61</a:t>
            </a:fld>
            <a:endParaRPr kumimoji="0" lang="en-US" altLang="zh-TW" sz="1000">
              <a:latin typeface="Rockwell" pitchFamily="18" charset="0"/>
            </a:endParaRPr>
          </a:p>
        </p:txBody>
      </p:sp>
      <p:sp>
        <p:nvSpPr>
          <p:cNvPr id="23" name="頁尾版面配置區 21"/>
          <p:cNvSpPr txBox="1">
            <a:spLocks noGrp="1"/>
          </p:cNvSpPr>
          <p:nvPr/>
        </p:nvSpPr>
        <p:spPr bwMode="auto">
          <a:xfrm>
            <a:off x="4139952" y="6165304"/>
            <a:ext cx="4184104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kumimoji="0" lang="zh-TW" altLang="en-US" sz="1000" dirty="0">
                <a:latin typeface="Rockwell" pitchFamily="18" charset="0"/>
                <a:ea typeface="標楷體" pitchFamily="65" charset="-120"/>
              </a:rPr>
              <a:t>九十九年桃園縣政府衛生局</a:t>
            </a:r>
            <a:endParaRPr kumimoji="0" lang="en-US" altLang="zh-TW" sz="1000" dirty="0">
              <a:latin typeface="Rockwell" pitchFamily="18" charset="0"/>
              <a:ea typeface="標楷體" pitchFamily="65" charset="-120"/>
            </a:endParaRPr>
          </a:p>
          <a:p>
            <a:pPr algn="ctr"/>
            <a:r>
              <a:rPr kumimoji="0" lang="zh-TW" altLang="en-US" sz="1000" dirty="0">
                <a:latin typeface="Rockwell" pitchFamily="18" charset="0"/>
                <a:ea typeface="標楷體" pitchFamily="65" charset="-120"/>
              </a:rPr>
              <a:t>醫師戒菸服務增能教育訓練</a:t>
            </a:r>
            <a:endParaRPr kumimoji="0" lang="zh-TW" altLang="en-US" sz="1000" dirty="0">
              <a:latin typeface="Rockwel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62</a:t>
            </a:fld>
            <a:endParaRPr lang="zh-TW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85923" y="404664"/>
            <a:ext cx="7110413" cy="11239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文鼎粗隸" pitchFamily="49" charset="-120"/>
                <a:ea typeface="+mj-ea"/>
                <a:cs typeface="+mj-cs"/>
              </a:rPr>
              <a:t>動機增強治療法</a:t>
            </a:r>
            <a:r>
              <a:rPr kumimoji="0" lang="en-US" altLang="zh-TW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文鼎粗隸" pitchFamily="49" charset="-120"/>
                <a:ea typeface="+mj-ea"/>
                <a:cs typeface="+mj-cs"/>
              </a:rPr>
              <a:t>--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文鼎粗隸" pitchFamily="49" charset="-120"/>
                <a:ea typeface="+mj-ea"/>
                <a:cs typeface="+mj-cs"/>
              </a:rPr>
              <a:t>五項基本原則</a:t>
            </a:r>
            <a:endParaRPr kumimoji="0" lang="zh-TW" altLang="en-US" sz="41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文鼎粗隸" pitchFamily="49" charset="-12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11188" y="1628775"/>
            <a:ext cx="4191000" cy="457200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（一）表達同理心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zh-TW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（二）瞭解不利己之後果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zh-TW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（三）避免爭論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zh-TW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（四）不要硬碰阻抗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zh-TW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（五）增強自我效能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altLang="zh-TW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787900" y="1557338"/>
            <a:ext cx="3657600" cy="426720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“</a:t>
            </a: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接納”有利改變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有技巧的同理反應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矛盾心態是正常的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zh-TW" altLang="en-US" sz="2000" b="1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知道行為的後果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由個案自己由衷感受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zh-TW" altLang="en-US" sz="2000" b="1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爭論造成反效果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攻擊引發防衛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不要貼標籤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zh-TW" altLang="en-US" sz="2000" b="1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“邀請”個案而不“強迫”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個案的潛在資源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zh-TW" altLang="en-US" sz="2000" b="1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相信“我可以改”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有盼望，可以成功</a:t>
            </a:r>
          </a:p>
          <a:p>
            <a:pPr marL="365760" marR="0" lvl="0" indent="-256032" algn="l" defTabSz="914400" rtl="0" eaLnBrk="1" fontAlgn="auto" latinLnBrk="0" hangingPunct="1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FFCC0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+mn-ea"/>
                <a:cs typeface="+mn-cs"/>
              </a:rPr>
              <a:t>有責任感</a:t>
            </a:r>
            <a:endParaRPr kumimoji="0" lang="zh-TW" altLang="en-US" sz="2600" b="1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itchFamily="65" charset="-12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63</a:t>
            </a:fld>
            <a:endParaRPr lang="zh-TW" altLang="en-US"/>
          </a:p>
        </p:txBody>
      </p:sp>
      <p:pic>
        <p:nvPicPr>
          <p:cNvPr id="5" name="Picture 4" descr="http://pic.pimg.tw/markleeblog/1407374683-19754232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16024"/>
            <a:ext cx="8930778" cy="645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pi.ning.com/files/SWXdzvDqQaJpBpSSb6tHtbTcL5lYF4yE7f0LBCudlZv-3lnxzZ*msB3bsvs4dzEFe-yVNcBHwAYCp7DttlYoXBpa-3Rete0o/ReKruiTInDoYouHaveAnyQues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360" y="260648"/>
            <a:ext cx="8772128" cy="4934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64</a:t>
            </a:fld>
            <a:endParaRPr lang="zh-TW" altLang="en-US"/>
          </a:p>
        </p:txBody>
      </p:sp>
      <p:pic>
        <p:nvPicPr>
          <p:cNvPr id="1026" name="Picture 2" descr="than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509120"/>
            <a:ext cx="2857500" cy="2057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健康檢查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467544" y="1298848"/>
            <a:ext cx="4040188" cy="762000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目的</a:t>
            </a:r>
            <a:endParaRPr lang="zh-TW" altLang="en-US" sz="280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4644008" y="1298848"/>
            <a:ext cx="4041775" cy="762000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類型</a:t>
            </a:r>
            <a:endParaRPr lang="zh-TW" altLang="en-US" sz="2800" dirty="0"/>
          </a:p>
        </p:txBody>
      </p:sp>
      <p:sp>
        <p:nvSpPr>
          <p:cNvPr id="2" name="內容版面配置區 1"/>
          <p:cNvSpPr>
            <a:spLocks noGrp="1"/>
          </p:cNvSpPr>
          <p:nvPr>
            <p:ph sz="quarter" idx="2"/>
          </p:nvPr>
        </p:nvSpPr>
        <p:spPr>
          <a:xfrm>
            <a:off x="323528" y="2276872"/>
            <a:ext cx="4040188" cy="3109185"/>
          </a:xfrm>
        </p:spPr>
        <p:txBody>
          <a:bodyPr/>
          <a:lstStyle/>
          <a:p>
            <a:r>
              <a:rPr lang="zh-TW" altLang="en-US" sz="2500" dirty="0" smtClean="0"/>
              <a:t>「預防勝於治療」</a:t>
            </a:r>
            <a:endParaRPr lang="en-US" altLang="zh-TW" sz="2500" dirty="0" smtClean="0"/>
          </a:p>
          <a:p>
            <a:r>
              <a:rPr lang="zh-TW" altLang="en-US" sz="2500" dirty="0" smtClean="0"/>
              <a:t>「早期發現、早期治療」</a:t>
            </a:r>
            <a:endParaRPr lang="en-US" altLang="zh-TW" sz="2500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499992" y="2276872"/>
            <a:ext cx="4041775" cy="3109185"/>
          </a:xfrm>
        </p:spPr>
        <p:txBody>
          <a:bodyPr/>
          <a:lstStyle/>
          <a:p>
            <a:r>
              <a:rPr lang="zh-TW" altLang="en-US" sz="2500" b="1" dirty="0" smtClean="0"/>
              <a:t>成人健康檢查</a:t>
            </a:r>
            <a:endParaRPr lang="en-US" altLang="zh-TW" sz="2500" b="1" dirty="0" smtClean="0"/>
          </a:p>
          <a:p>
            <a:r>
              <a:rPr lang="zh-TW" altLang="en-US" sz="2500" b="1" dirty="0" smtClean="0"/>
              <a:t>癌症篩檢</a:t>
            </a:r>
          </a:p>
          <a:p>
            <a:r>
              <a:rPr lang="zh-TW" altLang="en-US" sz="2500" dirty="0" smtClean="0"/>
              <a:t>婚前健康檢查</a:t>
            </a:r>
          </a:p>
          <a:p>
            <a:r>
              <a:rPr lang="zh-TW" altLang="en-US" sz="2500" dirty="0" smtClean="0"/>
              <a:t>產前健康檢查</a:t>
            </a:r>
          </a:p>
          <a:p>
            <a:r>
              <a:rPr lang="zh-TW" altLang="en-US" sz="2500" dirty="0" smtClean="0"/>
              <a:t>新生兒篩檢</a:t>
            </a:r>
          </a:p>
          <a:p>
            <a:r>
              <a:rPr lang="zh-TW" altLang="en-US" sz="2500" dirty="0" smtClean="0"/>
              <a:t>兒童預防保健</a:t>
            </a:r>
            <a:endParaRPr lang="en-US" altLang="zh-TW" sz="2500" dirty="0" smtClean="0"/>
          </a:p>
          <a:p>
            <a:r>
              <a:rPr lang="zh-TW" altLang="en-US" sz="2500" b="1" dirty="0" smtClean="0"/>
              <a:t>自費健檢</a:t>
            </a:r>
          </a:p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7</a:t>
            </a:fld>
            <a:endParaRPr lang="zh-TW" altLang="en-US"/>
          </a:p>
        </p:txBody>
      </p:sp>
      <p:pic>
        <p:nvPicPr>
          <p:cNvPr id="76802" name="Picture 2" descr="http://mombaby.tw/wp-content/uploads/2013/12/sjc2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149080"/>
            <a:ext cx="3161928" cy="2055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 descr="ScreenHunter_200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8299869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成人健康檢查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癌症篩檢</a:t>
            </a:r>
            <a:endParaRPr lang="zh-TW" altLang="en-US" dirty="0"/>
          </a:p>
        </p:txBody>
      </p:sp>
      <p:pic>
        <p:nvPicPr>
          <p:cNvPr id="1026" name="Picture 2" descr="http://event.penghu.gov.tw/uploadimg/pubpenghu/press/201603211309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268760"/>
            <a:ext cx="6624736" cy="5353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7F96-36E4-479C-BDD1-23E783BB9734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2748</TotalTime>
  <Words>1237</Words>
  <Application>Microsoft Office PowerPoint</Application>
  <PresentationFormat>如螢幕大小 (4:3)</PresentationFormat>
  <Paragraphs>310</Paragraphs>
  <Slides>64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64</vt:i4>
      </vt:variant>
    </vt:vector>
  </HeadingPairs>
  <TitlesOfParts>
    <vt:vector size="65" baseType="lpstr">
      <vt:lpstr>匯合</vt:lpstr>
      <vt:lpstr>年度體檢常見異常三高衛教- 健康促進 年輕不老</vt:lpstr>
      <vt:lpstr>個人簡介</vt:lpstr>
      <vt:lpstr>課程大綱</vt:lpstr>
      <vt:lpstr>投影片 4</vt:lpstr>
      <vt:lpstr>如何遠離疾病?</vt:lpstr>
      <vt:lpstr>健康管理</vt:lpstr>
      <vt:lpstr>健康檢查</vt:lpstr>
      <vt:lpstr>成人健康檢查</vt:lpstr>
      <vt:lpstr>癌症篩檢</vt:lpstr>
      <vt:lpstr>自費健檢</vt:lpstr>
      <vt:lpstr>投影片 11</vt:lpstr>
      <vt:lpstr>投影片 12</vt:lpstr>
      <vt:lpstr>投影片 13</vt:lpstr>
      <vt:lpstr>健康決定因素</vt:lpstr>
      <vt:lpstr>想想自己…</vt:lpstr>
      <vt:lpstr>選擇適合自己的檢查</vt:lpstr>
      <vt:lpstr>投影片 17</vt:lpstr>
      <vt:lpstr>投影片 18</vt:lpstr>
      <vt:lpstr>銀髮族常見健康危機</vt:lpstr>
      <vt:lpstr>為何要談三高？</vt:lpstr>
      <vt:lpstr>投影片 21</vt:lpstr>
      <vt:lpstr>投影片 22</vt:lpstr>
      <vt:lpstr>何謂心臟血管疾病?</vt:lpstr>
      <vt:lpstr>投影片 24</vt:lpstr>
      <vt:lpstr>投影片 25</vt:lpstr>
      <vt:lpstr>冠狀動脈</vt:lpstr>
      <vt:lpstr>腦血管</vt:lpstr>
      <vt:lpstr>心臟血管疾病如何產生?</vt:lpstr>
      <vt:lpstr>投影片 29</vt:lpstr>
      <vt:lpstr>常見症狀-1</vt:lpstr>
      <vt:lpstr>常見症狀-2</vt:lpstr>
      <vt:lpstr>常見症狀-3</vt:lpstr>
      <vt:lpstr>投影片 33</vt:lpstr>
      <vt:lpstr>投影片 34</vt:lpstr>
      <vt:lpstr>治療方式</vt:lpstr>
      <vt:lpstr>投影片 36</vt:lpstr>
      <vt:lpstr>投影片 37</vt:lpstr>
      <vt:lpstr>投影片 38</vt:lpstr>
      <vt:lpstr>糖尿病的診斷</vt:lpstr>
      <vt:lpstr>投影片 40</vt:lpstr>
      <vt:lpstr>投影片 41</vt:lpstr>
      <vt:lpstr>投影片 42</vt:lpstr>
      <vt:lpstr>投影片 43</vt:lpstr>
      <vt:lpstr>糖尿病的控制</vt:lpstr>
      <vt:lpstr>投影片 45</vt:lpstr>
      <vt:lpstr>投影片 46</vt:lpstr>
      <vt:lpstr>投影片 47</vt:lpstr>
      <vt:lpstr>何謂血脂</vt:lpstr>
      <vt:lpstr>投影片 49</vt:lpstr>
      <vt:lpstr>什麼人容易有高血脂問題-1</vt:lpstr>
      <vt:lpstr>什麼人容易有高血脂問題-2</vt:lpstr>
      <vt:lpstr>如何遠離高血脂</vt:lpstr>
      <vt:lpstr>減重</vt:lpstr>
      <vt:lpstr>投影片 54</vt:lpstr>
      <vt:lpstr>投影片 55</vt:lpstr>
      <vt:lpstr>政策說明</vt:lpstr>
      <vt:lpstr>投影片 57</vt:lpstr>
      <vt:lpstr>投影片 58</vt:lpstr>
      <vt:lpstr>投影片 59</vt:lpstr>
      <vt:lpstr>投影片 60</vt:lpstr>
      <vt:lpstr>投影片 61</vt:lpstr>
      <vt:lpstr>投影片 62</vt:lpstr>
      <vt:lpstr>投影片 63</vt:lpstr>
      <vt:lpstr>投影片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如何活的 健康快樂又長久</dc:title>
  <dc:creator>opd1</dc:creator>
  <cp:lastModifiedBy>image</cp:lastModifiedBy>
  <cp:revision>220</cp:revision>
  <dcterms:created xsi:type="dcterms:W3CDTF">2016-05-23T08:01:52Z</dcterms:created>
  <dcterms:modified xsi:type="dcterms:W3CDTF">2018-05-02T06:18:02Z</dcterms:modified>
</cp:coreProperties>
</file>